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2" r:id="rId36"/>
    <p:sldId id="293" r:id="rId37"/>
  </p:sldIdLst>
  <p:sldSz cx="12192000" cy="6858000"/>
  <p:notesSz cx="6858000" cy="9144000"/>
  <p:defaultTextStyle>
    <a:lvl1pPr>
      <a:defRPr>
        <a:latin typeface="Arial"/>
        <a:ea typeface="Arial"/>
        <a:cs typeface="Arial"/>
        <a:sym typeface="Arial"/>
      </a:defRPr>
    </a:lvl1pPr>
    <a:lvl2pPr indent="457200">
      <a:defRPr>
        <a:latin typeface="Arial"/>
        <a:ea typeface="Arial"/>
        <a:cs typeface="Arial"/>
        <a:sym typeface="Arial"/>
      </a:defRPr>
    </a:lvl2pPr>
    <a:lvl3pPr indent="914400">
      <a:defRPr>
        <a:latin typeface="Arial"/>
        <a:ea typeface="Arial"/>
        <a:cs typeface="Arial"/>
        <a:sym typeface="Arial"/>
      </a:defRPr>
    </a:lvl3pPr>
    <a:lvl4pPr indent="1371600">
      <a:defRPr>
        <a:latin typeface="Arial"/>
        <a:ea typeface="Arial"/>
        <a:cs typeface="Arial"/>
        <a:sym typeface="Arial"/>
      </a:defRPr>
    </a:lvl4pPr>
    <a:lvl5pPr indent="1828800">
      <a:defRPr>
        <a:latin typeface="Arial"/>
        <a:ea typeface="Arial"/>
        <a:cs typeface="Arial"/>
        <a:sym typeface="Arial"/>
      </a:defRPr>
    </a:lvl5pPr>
    <a:lvl6pPr indent="2286000">
      <a:defRPr>
        <a:latin typeface="Arial"/>
        <a:ea typeface="Arial"/>
        <a:cs typeface="Arial"/>
        <a:sym typeface="Arial"/>
      </a:defRPr>
    </a:lvl6pPr>
    <a:lvl7pPr indent="2743200">
      <a:defRPr>
        <a:latin typeface="Arial"/>
        <a:ea typeface="Arial"/>
        <a:cs typeface="Arial"/>
        <a:sym typeface="Arial"/>
      </a:defRPr>
    </a:lvl7pPr>
    <a:lvl8pPr indent="3200400">
      <a:defRPr>
        <a:latin typeface="Arial"/>
        <a:ea typeface="Arial"/>
        <a:cs typeface="Arial"/>
        <a:sym typeface="Arial"/>
      </a:defRPr>
    </a:lvl8pPr>
    <a:lvl9pPr indent="3657600">
      <a:defRPr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7F3F4"/>
          </a:solidFill>
        </a:fill>
      </a:tcStyle>
    </a:wholeTbl>
    <a:band2H>
      <a:tcTxStyle/>
      <a:tcStyle>
        <a:tcBdr/>
        <a:fill>
          <a:solidFill>
            <a:srgbClr val="F3F9FA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BBE0E3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BBE0E3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BBE0E3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CCCD9"/>
          </a:solidFill>
        </a:fill>
      </a:tcStyle>
    </a:wholeTbl>
    <a:band2H>
      <a:tcTxStyle/>
      <a:tcStyle>
        <a:tcBdr/>
        <a:fill>
          <a:solidFill>
            <a:srgbClr val="E7E7ED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2D2D8A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2D2D8A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2D2D8A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BE0E3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BE0E3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314"/>
    <p:restoredTop sz="50000"/>
  </p:normalViewPr>
  <p:slideViewPr>
    <p:cSldViewPr snapToGrid="0" snapToObjects="1">
      <p:cViewPr varScale="1">
        <p:scale>
          <a:sx n="50" d="100"/>
          <a:sy n="50" d="100"/>
        </p:scale>
        <p:origin x="15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8" name="Shape 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43227784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0" name="Shape 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spcBef>
                <a:spcPts val="400"/>
              </a:spcBef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200"/>
              <a:t>Please retain proper attribution, including the reference to ai.berkeley.edu.  Thanks!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947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>
            <a:spLocks noGrp="1"/>
          </p:cNvSpPr>
          <p:nvPr>
            <p:ph type="title"/>
          </p:nvPr>
        </p:nvSpPr>
        <p:spPr>
          <a:xfrm>
            <a:off x="0" y="187328"/>
            <a:ext cx="12192000" cy="318452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33399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333399"/>
                </a:solidFill>
              </a:rPr>
              <a:t>Click to edit Master title style</a:t>
            </a:r>
          </a:p>
        </p:txBody>
      </p:sp>
      <p:sp>
        <p:nvSpPr>
          <p:cNvPr id="8" name="Shape 8"/>
          <p:cNvSpPr>
            <a:spLocks noGrp="1"/>
          </p:cNvSpPr>
          <p:nvPr>
            <p:ph type="body" idx="1"/>
          </p:nvPr>
        </p:nvSpPr>
        <p:spPr>
          <a:xfrm>
            <a:off x="0" y="3657600"/>
            <a:ext cx="12192000" cy="3200400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3200"/>
              <a:t>Click to edit Master subtitle style</a:t>
            </a:r>
          </a:p>
        </p:txBody>
      </p:sp>
      <p:sp>
        <p:nvSpPr>
          <p:cNvPr id="9" name="Shape 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41" name="Shape 4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333399"/>
                </a:solidFill>
              </a:rPr>
              <a:t>Click to edit Master text styles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333399"/>
                </a:solidFill>
              </a:rPr>
              <a:t>Second level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333399"/>
                </a:solidFill>
              </a:rPr>
              <a:t>Third level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333399"/>
                </a:solidFill>
              </a:rPr>
              <a:t>Fourth level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333399"/>
                </a:solidFill>
              </a:rPr>
              <a:t>Fifth level</a:t>
            </a:r>
          </a:p>
        </p:txBody>
      </p:sp>
      <p:sp>
        <p:nvSpPr>
          <p:cNvPr id="42" name="Shape 4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/>
          </p:cNvSpPr>
          <p:nvPr>
            <p:ph type="title"/>
          </p:nvPr>
        </p:nvSpPr>
        <p:spPr>
          <a:xfrm>
            <a:off x="6629400" y="0"/>
            <a:ext cx="2057400" cy="640080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45" name="Shape 45"/>
          <p:cNvSpPr>
            <a:spLocks noGrp="1"/>
          </p:cNvSpPr>
          <p:nvPr>
            <p:ph type="body" idx="1"/>
          </p:nvPr>
        </p:nvSpPr>
        <p:spPr>
          <a:xfrm>
            <a:off x="457200" y="274639"/>
            <a:ext cx="6019800" cy="6583362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333399"/>
                </a:solidFill>
              </a:rPr>
              <a:t>Click to edit Master text styles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333399"/>
                </a:solidFill>
              </a:rPr>
              <a:t>Second level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333399"/>
                </a:solidFill>
              </a:rPr>
              <a:t>Third level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333399"/>
                </a:solidFill>
              </a:rPr>
              <a:t>Fourth level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333399"/>
                </a:solidFill>
              </a:rPr>
              <a:t>Fifth level</a:t>
            </a:r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333399"/>
                </a:solidFill>
              </a:rPr>
              <a:t>Click to edit Master text styles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333399"/>
                </a:solidFill>
              </a:rPr>
              <a:t>Second level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333399"/>
                </a:solidFill>
              </a:rPr>
              <a:t>Third level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333399"/>
                </a:solidFill>
              </a:rPr>
              <a:t>Fourth level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333399"/>
                </a:solidFill>
              </a:rPr>
              <a:t>Fifth level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xfrm>
            <a:off x="722312" y="4406901"/>
            <a:ext cx="7772401" cy="2451099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sz="1800" b="0" cap="none"/>
            </a:pPr>
            <a:r>
              <a:rPr sz="4000" b="1" cap="all"/>
              <a:t>Click to edit Master title style</a:t>
            </a:r>
          </a:p>
        </p:txBody>
      </p:sp>
      <p:sp>
        <p:nvSpPr>
          <p:cNvPr id="16" name="Shape 16"/>
          <p:cNvSpPr>
            <a:spLocks noGrp="1"/>
          </p:cNvSpPr>
          <p:nvPr>
            <p:ph type="body" idx="1"/>
          </p:nvPr>
        </p:nvSpPr>
        <p:spPr>
          <a:xfrm>
            <a:off x="722312" y="1192213"/>
            <a:ext cx="7772401" cy="32146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ClrTx/>
              <a:buSzTx/>
              <a:buFontTx/>
              <a:buNone/>
              <a:defRPr sz="2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333399"/>
                </a:solidFill>
              </a:rPr>
              <a:t>Click to edit Master text styles</a:t>
            </a:r>
          </a:p>
        </p:txBody>
      </p:sp>
      <p:sp>
        <p:nvSpPr>
          <p:cNvPr id="17" name="Shape 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20" name="Shape 20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35" indent="-333359">
              <a:spcBef>
                <a:spcPts val="600"/>
              </a:spcBef>
              <a:defRPr sz="2800"/>
            </a:lvl2pPr>
            <a:lvl3pPr marL="1234377" indent="-320024">
              <a:spcBef>
                <a:spcPts val="600"/>
              </a:spcBef>
              <a:defRPr sz="2800"/>
            </a:lvl3pPr>
            <a:lvl4pPr marL="1708399" indent="-336868">
              <a:spcBef>
                <a:spcPts val="600"/>
              </a:spcBef>
              <a:defRPr sz="2800"/>
            </a:lvl4pPr>
            <a:lvl5pPr marL="2165577" indent="-336868">
              <a:spcBef>
                <a:spcPts val="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333399"/>
                </a:solidFill>
              </a:rPr>
              <a:t>Click to edit Master text styles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333399"/>
                </a:solidFill>
              </a:rPr>
              <a:t>Second level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333399"/>
                </a:solidFill>
              </a:rPr>
              <a:t>Third level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333399"/>
                </a:solidFill>
              </a:rPr>
              <a:t>Fourth level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333399"/>
                </a:solidFill>
              </a:rPr>
              <a:t>Fifth level</a:t>
            </a:r>
          </a:p>
        </p:txBody>
      </p:sp>
      <p:sp>
        <p:nvSpPr>
          <p:cNvPr id="21" name="Shape 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457201" y="1117600"/>
            <a:ext cx="4040189" cy="1057276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ClrTx/>
              <a:buSzTx/>
              <a:buFontTx/>
              <a:buNone/>
              <a:defRPr sz="2400" b="1"/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400" b="1">
                <a:solidFill>
                  <a:srgbClr val="333399"/>
                </a:solidFill>
              </a:rPr>
              <a:t>Click to edit Master text styles</a:t>
            </a:r>
          </a:p>
        </p:txBody>
      </p:sp>
      <p:sp>
        <p:nvSpPr>
          <p:cNvPr id="25" name="Shape 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xfrm>
            <a:off x="457201" y="0"/>
            <a:ext cx="3008315" cy="14351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sz="1800" b="0"/>
            </a:pPr>
            <a:r>
              <a:rPr sz="2000" b="1"/>
              <a:t>Click to edit Master title style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3575051" y="273053"/>
            <a:ext cx="5111752" cy="6584947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333399"/>
                </a:solidFill>
              </a:rPr>
              <a:t>Click to edit Master text styles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333399"/>
                </a:solidFill>
              </a:rPr>
              <a:t>Second level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333399"/>
                </a:solidFill>
              </a:rPr>
              <a:t>Third level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333399"/>
                </a:solidFill>
              </a:rPr>
              <a:t>Fourth level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333399"/>
                </a:solidFill>
              </a:rPr>
              <a:t>Fifth level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1" cy="56674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sz="1800" b="0"/>
            </a:pPr>
            <a:r>
              <a:rPr sz="2000" b="1"/>
              <a:t>Click to edit Master title style</a:t>
            </a:r>
          </a:p>
        </p:txBody>
      </p:sp>
      <p:sp>
        <p:nvSpPr>
          <p:cNvPr id="37" name="Shape 37"/>
          <p:cNvSpPr>
            <a:spLocks noGrp="1"/>
          </p:cNvSpPr>
          <p:nvPr>
            <p:ph type="body" idx="1"/>
          </p:nvPr>
        </p:nvSpPr>
        <p:spPr>
          <a:xfrm>
            <a:off x="1792288" y="5367339"/>
            <a:ext cx="5486401" cy="804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ClrTx/>
              <a:buSzTx/>
              <a:buFontTx/>
              <a:buNone/>
              <a:defRPr sz="1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333399"/>
                </a:solidFill>
              </a:rPr>
              <a:t>Click to edit Master text styles</a:t>
            </a:r>
          </a:p>
        </p:txBody>
      </p:sp>
      <p:sp>
        <p:nvSpPr>
          <p:cNvPr id="38" name="Shape 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1031241"/>
            <a:ext cx="12192000" cy="60959"/>
          </a:xfrm>
          <a:prstGeom prst="rect">
            <a:avLst/>
          </a:prstGeom>
          <a:gradFill>
            <a:gsLst>
              <a:gs pos="0">
                <a:srgbClr val="0000CC"/>
              </a:gs>
              <a:gs pos="100000">
                <a:srgbClr val="000000"/>
              </a:gs>
            </a:gsLst>
          </a:gradFill>
          <a:ln>
            <a:solidFill/>
            <a:miter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406400" y="1397000"/>
            <a:ext cx="11379200" cy="546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333399"/>
                </a:solidFill>
              </a:rPr>
              <a:t>Click to edit Master text styles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333399"/>
                </a:solidFill>
              </a:rPr>
              <a:t>Second level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333399"/>
                </a:solidFill>
              </a:rPr>
              <a:t>Third level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333399"/>
                </a:solidFill>
              </a:rPr>
              <a:t>Fourth level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333399"/>
                </a:solidFill>
              </a:rPr>
              <a:t>Fifth level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6553200" y="6245225"/>
            <a:ext cx="2133600" cy="301104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r">
              <a:defRPr sz="1500"/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algn="ctr">
        <a:defRPr sz="4400">
          <a:latin typeface="Calibri"/>
          <a:ea typeface="Calibri"/>
          <a:cs typeface="Calibri"/>
          <a:sym typeface="Calibri"/>
        </a:defRPr>
      </a:lvl1pPr>
      <a:lvl2pPr algn="ctr">
        <a:defRPr sz="4400">
          <a:latin typeface="Calibri"/>
          <a:ea typeface="Calibri"/>
          <a:cs typeface="Calibri"/>
          <a:sym typeface="Calibri"/>
        </a:defRPr>
      </a:lvl2pPr>
      <a:lvl3pPr algn="ctr">
        <a:defRPr sz="4400">
          <a:latin typeface="Calibri"/>
          <a:ea typeface="Calibri"/>
          <a:cs typeface="Calibri"/>
          <a:sym typeface="Calibri"/>
        </a:defRPr>
      </a:lvl3pPr>
      <a:lvl4pPr algn="ctr">
        <a:defRPr sz="4400">
          <a:latin typeface="Calibri"/>
          <a:ea typeface="Calibri"/>
          <a:cs typeface="Calibri"/>
          <a:sym typeface="Calibri"/>
        </a:defRPr>
      </a:lvl4pPr>
      <a:lvl5pPr algn="ctr">
        <a:defRPr sz="4400">
          <a:latin typeface="Calibri"/>
          <a:ea typeface="Calibri"/>
          <a:cs typeface="Calibri"/>
          <a:sym typeface="Calibri"/>
        </a:defRPr>
      </a:lvl5pPr>
      <a:lvl6pPr indent="457178" algn="ctr">
        <a:defRPr sz="4400">
          <a:latin typeface="Calibri"/>
          <a:ea typeface="Calibri"/>
          <a:cs typeface="Calibri"/>
          <a:sym typeface="Calibri"/>
        </a:defRPr>
      </a:lvl6pPr>
      <a:lvl7pPr indent="914353" algn="ctr">
        <a:defRPr sz="4400">
          <a:latin typeface="Calibri"/>
          <a:ea typeface="Calibri"/>
          <a:cs typeface="Calibri"/>
          <a:sym typeface="Calibri"/>
        </a:defRPr>
      </a:lvl7pPr>
      <a:lvl8pPr indent="1371531" algn="ctr">
        <a:defRPr sz="4400">
          <a:latin typeface="Calibri"/>
          <a:ea typeface="Calibri"/>
          <a:cs typeface="Calibri"/>
          <a:sym typeface="Calibri"/>
        </a:defRPr>
      </a:lvl8pPr>
      <a:lvl9pPr indent="1828708" algn="ctr">
        <a:defRPr sz="4400">
          <a:latin typeface="Calibri"/>
          <a:ea typeface="Calibri"/>
          <a:cs typeface="Calibri"/>
          <a:sym typeface="Calibri"/>
        </a:defRPr>
      </a:lvl9pPr>
    </p:titleStyle>
    <p:bodyStyle>
      <a:lvl1pPr marL="342882" indent="-342882">
        <a:spcBef>
          <a:spcPts val="700"/>
        </a:spcBef>
        <a:buClr>
          <a:srgbClr val="333399"/>
        </a:buClr>
        <a:buSzPct val="100000"/>
        <a:buFont typeface="Wingdings"/>
        <a:buChar char="▪"/>
        <a:defRPr sz="3200">
          <a:solidFill>
            <a:srgbClr val="333399"/>
          </a:solidFill>
          <a:latin typeface="Calibri"/>
          <a:ea typeface="Calibri"/>
          <a:cs typeface="Calibri"/>
          <a:sym typeface="Calibri"/>
        </a:defRPr>
      </a:lvl1pPr>
      <a:lvl2pPr marL="783732" indent="-326556">
        <a:spcBef>
          <a:spcPts val="700"/>
        </a:spcBef>
        <a:buClr>
          <a:srgbClr val="333399"/>
        </a:buClr>
        <a:buSzPct val="100000"/>
        <a:buFont typeface="Wingdings"/>
        <a:buChar char="▪"/>
        <a:defRPr sz="3200">
          <a:solidFill>
            <a:srgbClr val="333399"/>
          </a:solidFill>
          <a:latin typeface="Calibri"/>
          <a:ea typeface="Calibri"/>
          <a:cs typeface="Calibri"/>
          <a:sym typeface="Calibri"/>
        </a:defRPr>
      </a:lvl2pPr>
      <a:lvl3pPr marL="1219138" indent="-304785">
        <a:spcBef>
          <a:spcPts val="700"/>
        </a:spcBef>
        <a:buClr>
          <a:srgbClr val="333399"/>
        </a:buClr>
        <a:buSzPct val="100000"/>
        <a:buFont typeface="Wingdings"/>
        <a:buChar char="▪"/>
        <a:defRPr sz="3200">
          <a:solidFill>
            <a:srgbClr val="333399"/>
          </a:solidFill>
          <a:latin typeface="Calibri"/>
          <a:ea typeface="Calibri"/>
          <a:cs typeface="Calibri"/>
          <a:sym typeface="Calibri"/>
        </a:defRPr>
      </a:lvl3pPr>
      <a:lvl4pPr marL="1737273" indent="-365742">
        <a:spcBef>
          <a:spcPts val="700"/>
        </a:spcBef>
        <a:buClr>
          <a:srgbClr val="333399"/>
        </a:buClr>
        <a:buSzPct val="100000"/>
        <a:buFont typeface="Wingdings"/>
        <a:buChar char="▪"/>
        <a:defRPr sz="3200">
          <a:solidFill>
            <a:srgbClr val="333399"/>
          </a:solidFill>
          <a:latin typeface="Calibri"/>
          <a:ea typeface="Calibri"/>
          <a:cs typeface="Calibri"/>
          <a:sym typeface="Calibri"/>
        </a:defRPr>
      </a:lvl4pPr>
      <a:lvl5pPr marL="2194451" indent="-365742">
        <a:spcBef>
          <a:spcPts val="700"/>
        </a:spcBef>
        <a:buClr>
          <a:srgbClr val="333399"/>
        </a:buClr>
        <a:buSzPct val="100000"/>
        <a:buFont typeface="Wingdings"/>
        <a:buChar char="▪"/>
        <a:defRPr sz="3200">
          <a:solidFill>
            <a:srgbClr val="333399"/>
          </a:solidFill>
          <a:latin typeface="Calibri"/>
          <a:ea typeface="Calibri"/>
          <a:cs typeface="Calibri"/>
          <a:sym typeface="Calibri"/>
        </a:defRPr>
      </a:lvl5pPr>
      <a:lvl6pPr marL="2651627" indent="-365742">
        <a:spcBef>
          <a:spcPts val="700"/>
        </a:spcBef>
        <a:buClr>
          <a:srgbClr val="333399"/>
        </a:buClr>
        <a:buSzPct val="100000"/>
        <a:buFont typeface="Wingdings"/>
        <a:buChar char="▪"/>
        <a:defRPr sz="3200">
          <a:solidFill>
            <a:srgbClr val="333399"/>
          </a:solidFill>
          <a:latin typeface="Calibri"/>
          <a:ea typeface="Calibri"/>
          <a:cs typeface="Calibri"/>
          <a:sym typeface="Calibri"/>
        </a:defRPr>
      </a:lvl6pPr>
      <a:lvl7pPr marL="3108805" indent="-365742">
        <a:spcBef>
          <a:spcPts val="700"/>
        </a:spcBef>
        <a:buClr>
          <a:srgbClr val="333399"/>
        </a:buClr>
        <a:buSzPct val="100000"/>
        <a:buFont typeface="Wingdings"/>
        <a:buChar char="▪"/>
        <a:defRPr sz="3200">
          <a:solidFill>
            <a:srgbClr val="333399"/>
          </a:solidFill>
          <a:latin typeface="Calibri"/>
          <a:ea typeface="Calibri"/>
          <a:cs typeface="Calibri"/>
          <a:sym typeface="Calibri"/>
        </a:defRPr>
      </a:lvl7pPr>
      <a:lvl8pPr marL="3565982" indent="-365742">
        <a:spcBef>
          <a:spcPts val="700"/>
        </a:spcBef>
        <a:buClr>
          <a:srgbClr val="333399"/>
        </a:buClr>
        <a:buSzPct val="100000"/>
        <a:buFont typeface="Wingdings"/>
        <a:buChar char="▪"/>
        <a:defRPr sz="3200">
          <a:solidFill>
            <a:srgbClr val="333399"/>
          </a:solidFill>
          <a:latin typeface="Calibri"/>
          <a:ea typeface="Calibri"/>
          <a:cs typeface="Calibri"/>
          <a:sym typeface="Calibri"/>
        </a:defRPr>
      </a:lvl8pPr>
      <a:lvl9pPr marL="4023159" indent="-365742">
        <a:spcBef>
          <a:spcPts val="700"/>
        </a:spcBef>
        <a:buClr>
          <a:srgbClr val="333399"/>
        </a:buClr>
        <a:buSzPct val="100000"/>
        <a:buFont typeface="Wingdings"/>
        <a:buChar char="▪"/>
        <a:defRPr sz="3200">
          <a:solidFill>
            <a:srgbClr val="333399"/>
          </a:solidFill>
          <a:latin typeface="Calibri"/>
          <a:ea typeface="Calibri"/>
          <a:cs typeface="Calibri"/>
          <a:sym typeface="Calibri"/>
        </a:defRPr>
      </a:lvl9pPr>
    </p:bodyStyle>
    <p:otherStyle>
      <a:lvl1pPr algn="r">
        <a:defRPr sz="1500"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indent="457200" algn="r">
        <a:defRPr sz="1500"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indent="914400" algn="r">
        <a:defRPr sz="1500"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indent="1371600" algn="r">
        <a:defRPr sz="1500"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indent="1828800" algn="r">
        <a:defRPr sz="1500"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indent="2286000" algn="r">
        <a:defRPr sz="1500"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indent="2743200" algn="r">
        <a:defRPr sz="1500"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indent="3200400" algn="r">
        <a:defRPr sz="1500"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indent="3657600" algn="r">
        <a:defRPr sz="1500"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hyperlink" Target="http://ai.berkeley.edu.]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.png"/><Relationship Id="rId12" Type="http://schemas.openxmlformats.org/officeDocument/2006/relationships/image" Target="../media/image48.png"/><Relationship Id="rId13" Type="http://schemas.openxmlformats.org/officeDocument/2006/relationships/image" Target="../media/image49.png"/><Relationship Id="rId1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/>
          </p:cNvSpPr>
          <p:nvPr>
            <p:ph type="title"/>
          </p:nvPr>
        </p:nvSpPr>
        <p:spPr>
          <a:xfrm>
            <a:off x="0" y="152400"/>
            <a:ext cx="12192000" cy="1470025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 dirty="0" smtClean="0">
                <a:solidFill>
                  <a:srgbClr val="333399"/>
                </a:solidFill>
              </a:rPr>
              <a:t>CSE</a:t>
            </a:r>
            <a:r>
              <a:rPr lang="en-AU" sz="4400" dirty="0" smtClean="0">
                <a:solidFill>
                  <a:srgbClr val="333399"/>
                </a:solidFill>
              </a:rPr>
              <a:t> 317</a:t>
            </a:r>
            <a:r>
              <a:rPr sz="4400" dirty="0" smtClean="0">
                <a:solidFill>
                  <a:srgbClr val="333399"/>
                </a:solidFill>
              </a:rPr>
              <a:t>: </a:t>
            </a:r>
            <a:r>
              <a:rPr sz="4400" dirty="0">
                <a:solidFill>
                  <a:srgbClr val="333399"/>
                </a:solidFill>
              </a:rPr>
              <a:t>Artificial Intelligence</a:t>
            </a:r>
            <a:br>
              <a:rPr sz="4400" dirty="0">
                <a:solidFill>
                  <a:srgbClr val="333399"/>
                </a:solidFill>
              </a:rPr>
            </a:br>
            <a:endParaRPr sz="4400" dirty="0">
              <a:solidFill>
                <a:srgbClr val="333399"/>
              </a:solidFill>
            </a:endParaRPr>
          </a:p>
        </p:txBody>
      </p:sp>
      <p:sp>
        <p:nvSpPr>
          <p:cNvPr id="55" name="Shape 55"/>
          <p:cNvSpPr>
            <a:spLocks noGrp="1"/>
          </p:cNvSpPr>
          <p:nvPr>
            <p:ph type="body" idx="1"/>
          </p:nvPr>
        </p:nvSpPr>
        <p:spPr>
          <a:xfrm>
            <a:off x="0" y="914400"/>
            <a:ext cx="12192000" cy="1524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800"/>
              </a:spcBef>
              <a:defRPr sz="3600"/>
            </a:lvl1pPr>
          </a:lstStyle>
          <a:p>
            <a:pPr lvl="0">
              <a:defRPr sz="1800"/>
            </a:pPr>
            <a:r>
              <a:rPr sz="3600"/>
              <a:t>Naïve Bayes</a:t>
            </a:r>
          </a:p>
        </p:txBody>
      </p:sp>
      <p:pic>
        <p:nvPicPr>
          <p:cNvPr id="56" name="image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4600" y="1625676"/>
            <a:ext cx="7315200" cy="412438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image3.png" descr="C:\Users\Dan\Dropbox\Office\CS 188\Ketrina Art\Learning I\Lecture20-MachineLearning.png"/>
          <p:cNvPicPr/>
          <p:nvPr/>
        </p:nvPicPr>
        <p:blipFill>
          <a:blip r:embed="rId4">
            <a:extLst/>
          </a:blip>
          <a:srcRect l="27083" t="8626" r="41667" b="71054"/>
          <a:stretch>
            <a:fillRect/>
          </a:stretch>
        </p:blipFill>
        <p:spPr>
          <a:xfrm>
            <a:off x="4329545" y="1981199"/>
            <a:ext cx="2909455" cy="1066802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hape 58"/>
          <p:cNvSpPr/>
          <p:nvPr/>
        </p:nvSpPr>
        <p:spPr>
          <a:xfrm>
            <a:off x="0" y="6003921"/>
            <a:ext cx="12192000" cy="59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lvl="0" algn="ctr">
              <a:spcBef>
                <a:spcPts val="800"/>
              </a:spcBef>
            </a:pPr>
            <a:r>
              <a:rPr sz="1400">
                <a:latin typeface="Calibri"/>
                <a:ea typeface="Calibri"/>
                <a:cs typeface="Calibri"/>
                <a:sym typeface="Calibri"/>
              </a:rPr>
              <a:t>[These slides were created by Dan Klein and Pieter Abbeel for CS188 Intro to AI at UC Berkeley.  All CS188 materials are available at </a:t>
            </a:r>
            <a:r>
              <a:rPr u="sng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hlinkClick r:id="rId5"/>
              </a:rPr>
              <a:t>http://ai.berkeley.edu.]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400"/>
              <a:t>General Naïve Bayes</a:t>
            </a:r>
          </a:p>
        </p:txBody>
      </p:sp>
      <p:sp>
        <p:nvSpPr>
          <p:cNvPr id="127" name="Shape 127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9677400" cy="5029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57161" lvl="0" indent="-257161">
              <a:lnSpc>
                <a:spcPct val="80000"/>
              </a:lnSpc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333399"/>
                </a:solidFill>
              </a:rPr>
              <a:t>A general </a:t>
            </a:r>
            <a:r>
              <a:rPr sz="2400">
                <a:solidFill>
                  <a:srgbClr val="2D2D8A"/>
                </a:solidFill>
              </a:rPr>
              <a:t>Naive Bayes </a:t>
            </a:r>
            <a:r>
              <a:rPr sz="2400">
                <a:solidFill>
                  <a:srgbClr val="333399"/>
                </a:solidFill>
              </a:rPr>
              <a:t>model:</a:t>
            </a:r>
          </a:p>
          <a:p>
            <a:pPr lvl="0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endParaRPr sz="2400">
              <a:solidFill>
                <a:srgbClr val="333399"/>
              </a:solidFill>
            </a:endParaRPr>
          </a:p>
          <a:p>
            <a:pPr lvl="0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endParaRPr sz="2400">
              <a:solidFill>
                <a:srgbClr val="333399"/>
              </a:solidFill>
            </a:endParaRPr>
          </a:p>
          <a:p>
            <a:pPr lvl="0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endParaRPr sz="2400">
              <a:solidFill>
                <a:srgbClr val="333399"/>
              </a:solidFill>
            </a:endParaRPr>
          </a:p>
          <a:p>
            <a:pPr lvl="0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endParaRPr sz="2400">
              <a:solidFill>
                <a:srgbClr val="333399"/>
              </a:solidFill>
            </a:endParaRPr>
          </a:p>
          <a:p>
            <a:pPr lvl="0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endParaRPr sz="2400">
              <a:solidFill>
                <a:srgbClr val="333399"/>
              </a:solidFill>
            </a:endParaRPr>
          </a:p>
          <a:p>
            <a:pPr lvl="0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endParaRPr sz="2400">
              <a:solidFill>
                <a:srgbClr val="333399"/>
              </a:solidFill>
            </a:endParaRPr>
          </a:p>
          <a:p>
            <a:pPr lvl="0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endParaRPr sz="2400">
              <a:solidFill>
                <a:srgbClr val="333399"/>
              </a:solidFill>
            </a:endParaRPr>
          </a:p>
          <a:p>
            <a:pPr lvl="0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endParaRPr sz="2400">
              <a:solidFill>
                <a:srgbClr val="333399"/>
              </a:solidFill>
            </a:endParaRPr>
          </a:p>
          <a:p>
            <a:pPr lvl="0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endParaRPr sz="2400">
              <a:solidFill>
                <a:srgbClr val="333399"/>
              </a:solidFill>
            </a:endParaRPr>
          </a:p>
          <a:p>
            <a:pPr marL="257161" lvl="0" indent="-257161">
              <a:lnSpc>
                <a:spcPct val="80000"/>
              </a:lnSpc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333399"/>
                </a:solidFill>
              </a:rPr>
              <a:t>We only have to specify how each feature depends on the class</a:t>
            </a:r>
          </a:p>
          <a:p>
            <a:pPr marL="257161" lvl="0" indent="-257161">
              <a:lnSpc>
                <a:spcPct val="80000"/>
              </a:lnSpc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333399"/>
                </a:solidFill>
              </a:rPr>
              <a:t>Total number of parameters is </a:t>
            </a:r>
            <a:r>
              <a:rPr sz="2400" i="1">
                <a:solidFill>
                  <a:srgbClr val="CC0000"/>
                </a:solidFill>
              </a:rPr>
              <a:t>linear</a:t>
            </a:r>
            <a:r>
              <a:rPr sz="2400">
                <a:solidFill>
                  <a:srgbClr val="333399"/>
                </a:solidFill>
              </a:rPr>
              <a:t> in n</a:t>
            </a:r>
          </a:p>
          <a:p>
            <a:pPr marL="257161" lvl="0" indent="-257161">
              <a:lnSpc>
                <a:spcPct val="80000"/>
              </a:lnSpc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333399"/>
                </a:solidFill>
              </a:rPr>
              <a:t>Model is very simplistic, but often works anyway</a:t>
            </a:r>
          </a:p>
        </p:txBody>
      </p:sp>
      <p:grpSp>
        <p:nvGrpSpPr>
          <p:cNvPr id="130" name="Group 130"/>
          <p:cNvGrpSpPr/>
          <p:nvPr/>
        </p:nvGrpSpPr>
        <p:grpSpPr>
          <a:xfrm>
            <a:off x="9258300" y="1752600"/>
            <a:ext cx="533400" cy="533400"/>
            <a:chOff x="0" y="0"/>
            <a:chExt cx="533400" cy="533400"/>
          </a:xfrm>
        </p:grpSpPr>
        <p:sp>
          <p:nvSpPr>
            <p:cNvPr id="128" name="Shape 128"/>
            <p:cNvSpPr/>
            <p:nvPr/>
          </p:nvSpPr>
          <p:spPr>
            <a:xfrm>
              <a:off x="0" y="0"/>
              <a:ext cx="533400" cy="533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149443" y="87630"/>
              <a:ext cx="234514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>
                <a:defRPr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/>
              <a:r>
                <a:t>Y</a:t>
              </a:r>
            </a:p>
          </p:txBody>
        </p:sp>
      </p:grpSp>
      <p:grpSp>
        <p:nvGrpSpPr>
          <p:cNvPr id="133" name="Group 133"/>
          <p:cNvGrpSpPr/>
          <p:nvPr/>
        </p:nvGrpSpPr>
        <p:grpSpPr>
          <a:xfrm>
            <a:off x="8343900" y="3200400"/>
            <a:ext cx="533400" cy="533400"/>
            <a:chOff x="0" y="0"/>
            <a:chExt cx="533400" cy="533400"/>
          </a:xfrm>
        </p:grpSpPr>
        <p:sp>
          <p:nvSpPr>
            <p:cNvPr id="131" name="Shape 131"/>
            <p:cNvSpPr/>
            <p:nvPr/>
          </p:nvSpPr>
          <p:spPr>
            <a:xfrm>
              <a:off x="0" y="0"/>
              <a:ext cx="533400" cy="533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114673" y="65913"/>
              <a:ext cx="304054" cy="4015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ctr"/>
              <a:r>
                <a:rPr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baseline="-25000"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</p:grpSp>
      <p:grpSp>
        <p:nvGrpSpPr>
          <p:cNvPr id="136" name="Group 136"/>
          <p:cNvGrpSpPr/>
          <p:nvPr/>
        </p:nvGrpSpPr>
        <p:grpSpPr>
          <a:xfrm>
            <a:off x="10172700" y="3200400"/>
            <a:ext cx="533400" cy="533400"/>
            <a:chOff x="0" y="0"/>
            <a:chExt cx="533400" cy="533400"/>
          </a:xfrm>
        </p:grpSpPr>
        <p:sp>
          <p:nvSpPr>
            <p:cNvPr id="134" name="Shape 134"/>
            <p:cNvSpPr/>
            <p:nvPr/>
          </p:nvSpPr>
          <p:spPr>
            <a:xfrm>
              <a:off x="0" y="0"/>
              <a:ext cx="533400" cy="533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12998" y="65913"/>
              <a:ext cx="307404" cy="4015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ctr"/>
              <a:r>
                <a:rPr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baseline="-25000">
                  <a:latin typeface="Calibri"/>
                  <a:ea typeface="Calibri"/>
                  <a:cs typeface="Calibri"/>
                  <a:sym typeface="Calibri"/>
                </a:rPr>
                <a:t>n</a:t>
              </a:r>
            </a:p>
          </p:txBody>
        </p:sp>
      </p:grpSp>
      <p:sp>
        <p:nvSpPr>
          <p:cNvPr id="149" name="Shape 149"/>
          <p:cNvSpPr/>
          <p:nvPr/>
        </p:nvSpPr>
        <p:spPr>
          <a:xfrm>
            <a:off x="9670015" y="2248908"/>
            <a:ext cx="624370" cy="988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>
            <a:solidFill/>
            <a:round/>
            <a:tailEnd type="triangle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8755615" y="2248908"/>
            <a:ext cx="624370" cy="988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>
            <a:solidFill/>
            <a:round/>
            <a:tailEnd type="triangle"/>
          </a:ln>
        </p:spPr>
        <p:txBody>
          <a:bodyPr/>
          <a:lstStyle/>
          <a:p>
            <a:pPr lvl="0"/>
            <a:endParaRPr/>
          </a:p>
        </p:txBody>
      </p:sp>
      <p:grpSp>
        <p:nvGrpSpPr>
          <p:cNvPr id="141" name="Group 141"/>
          <p:cNvGrpSpPr/>
          <p:nvPr/>
        </p:nvGrpSpPr>
        <p:grpSpPr>
          <a:xfrm>
            <a:off x="9029700" y="3200400"/>
            <a:ext cx="533400" cy="533400"/>
            <a:chOff x="0" y="0"/>
            <a:chExt cx="533400" cy="533400"/>
          </a:xfrm>
        </p:grpSpPr>
        <p:sp>
          <p:nvSpPr>
            <p:cNvPr id="139" name="Shape 139"/>
            <p:cNvSpPr/>
            <p:nvPr/>
          </p:nvSpPr>
          <p:spPr>
            <a:xfrm>
              <a:off x="0" y="0"/>
              <a:ext cx="533400" cy="533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14673" y="65913"/>
              <a:ext cx="304054" cy="4015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ctr"/>
              <a:r>
                <a:rPr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baseline="-25000"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</p:grpSp>
      <p:sp>
        <p:nvSpPr>
          <p:cNvPr id="151" name="Shape 151"/>
          <p:cNvSpPr/>
          <p:nvPr/>
        </p:nvSpPr>
        <p:spPr>
          <a:xfrm>
            <a:off x="9338741" y="2287462"/>
            <a:ext cx="143918" cy="9114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>
            <a:solidFill/>
            <a:round/>
            <a:tailEnd type="triangle"/>
          </a:ln>
        </p:spPr>
        <p:txBody>
          <a:bodyPr/>
          <a:lstStyle/>
          <a:p>
            <a:pPr lvl="0"/>
            <a:endParaRPr/>
          </a:p>
        </p:txBody>
      </p:sp>
      <p:pic>
        <p:nvPicPr>
          <p:cNvPr id="143" name="image15.png" descr="txp_fi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15500" y="3429000"/>
            <a:ext cx="307975" cy="555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16.png" descr="txp_fi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3000" y="3225800"/>
            <a:ext cx="2346325" cy="279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age17.png" descr="txp_fi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86200" y="3200400"/>
            <a:ext cx="2193925" cy="573088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hape 146"/>
          <p:cNvSpPr/>
          <p:nvPr/>
        </p:nvSpPr>
        <p:spPr>
          <a:xfrm>
            <a:off x="3429000" y="2438399"/>
            <a:ext cx="175260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000"/>
              </a:spcBef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r>
              <a:t>|Y| parameters</a:t>
            </a:r>
          </a:p>
        </p:txBody>
      </p:sp>
      <p:sp>
        <p:nvSpPr>
          <p:cNvPr id="147" name="Shape 147"/>
          <p:cNvSpPr/>
          <p:nvPr/>
        </p:nvSpPr>
        <p:spPr>
          <a:xfrm>
            <a:off x="4953000" y="4006850"/>
            <a:ext cx="2362200" cy="624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000"/>
              </a:spcBef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r>
              <a:t>n x |F| x |Y| parameters</a:t>
            </a:r>
          </a:p>
        </p:txBody>
      </p:sp>
      <p:sp>
        <p:nvSpPr>
          <p:cNvPr id="148" name="Shape 148"/>
          <p:cNvSpPr/>
          <p:nvPr/>
        </p:nvSpPr>
        <p:spPr>
          <a:xfrm>
            <a:off x="1371600" y="3930649"/>
            <a:ext cx="205740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>
              <a:spcBef>
                <a:spcPts val="1000"/>
              </a:spcBef>
            </a:pPr>
            <a:r>
              <a:rPr>
                <a:latin typeface="Calibri"/>
                <a:ea typeface="Calibri"/>
                <a:cs typeface="Calibri"/>
                <a:sym typeface="Calibri"/>
              </a:rPr>
              <a:t>|Y| x |F|</a:t>
            </a:r>
            <a:r>
              <a:rPr baseline="30000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 values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4" build="p" bldLvl="5" animBg="1" advAuto="0"/>
      <p:bldP spid="146" grpId="2" animBg="1" advAuto="0"/>
      <p:bldP spid="147" grpId="3" animBg="1" advAuto="0"/>
      <p:bldP spid="148" grpId="1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400"/>
              <a:t>Inference for Naïve Bayes</a:t>
            </a:r>
          </a:p>
        </p:txBody>
      </p:sp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8229600" cy="495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57161" lvl="0" indent="-257161">
              <a:lnSpc>
                <a:spcPct val="80000"/>
              </a:lnSpc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333399"/>
                </a:solidFill>
              </a:rPr>
              <a:t>Goal: compute posterior distribution over label variable Y</a:t>
            </a:r>
          </a:p>
          <a:p>
            <a:pPr marL="661273" lvl="1" indent="-204097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2000"/>
              <a:t>Step 1: get joint probability of label and evidence for each label</a:t>
            </a:r>
            <a:endParaRPr sz="2800"/>
          </a:p>
          <a:p>
            <a:pPr lvl="0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endParaRPr sz="2400">
              <a:solidFill>
                <a:srgbClr val="333399"/>
              </a:solidFill>
            </a:endParaRPr>
          </a:p>
          <a:p>
            <a:pPr lvl="0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endParaRPr sz="2400">
              <a:solidFill>
                <a:srgbClr val="333399"/>
              </a:solidFill>
            </a:endParaRPr>
          </a:p>
          <a:p>
            <a:pPr lvl="0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endParaRPr sz="2400">
              <a:solidFill>
                <a:srgbClr val="333399"/>
              </a:solidFill>
            </a:endParaRPr>
          </a:p>
          <a:p>
            <a:pPr lvl="0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endParaRPr sz="2400">
              <a:solidFill>
                <a:srgbClr val="333399"/>
              </a:solidFill>
            </a:endParaRPr>
          </a:p>
          <a:p>
            <a:pPr lvl="0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endParaRPr sz="2400">
              <a:solidFill>
                <a:srgbClr val="333399"/>
              </a:solidFill>
            </a:endParaRPr>
          </a:p>
          <a:p>
            <a:pPr lvl="0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endParaRPr sz="2400">
              <a:solidFill>
                <a:srgbClr val="333399"/>
              </a:solidFill>
            </a:endParaRPr>
          </a:p>
          <a:p>
            <a:pPr lvl="0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endParaRPr sz="2400">
              <a:solidFill>
                <a:srgbClr val="333399"/>
              </a:solidFill>
            </a:endParaRPr>
          </a:p>
          <a:p>
            <a:pPr marL="742912" lvl="1" indent="-285737">
              <a:lnSpc>
                <a:spcPct val="80000"/>
              </a:lnSpc>
              <a:spcBef>
                <a:spcPts val="6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endParaRPr sz="2000"/>
          </a:p>
          <a:p>
            <a:pPr marL="661273" lvl="1" indent="-204097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2000"/>
              <a:t>Step 2: sum to get probability of evidence</a:t>
            </a:r>
            <a:endParaRPr sz="2800"/>
          </a:p>
          <a:p>
            <a:pPr marL="742912" lvl="1" indent="-285737">
              <a:lnSpc>
                <a:spcPct val="80000"/>
              </a:lnSpc>
              <a:spcBef>
                <a:spcPts val="6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endParaRPr sz="2000"/>
          </a:p>
          <a:p>
            <a:pPr marL="661273" lvl="1" indent="-204097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2000"/>
              <a:t>Step 3: normalize by dividing Step 1 by Step 2</a:t>
            </a:r>
          </a:p>
        </p:txBody>
      </p:sp>
      <p:pic>
        <p:nvPicPr>
          <p:cNvPr id="155" name="image18.png" descr="txp_fi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800" y="3141661"/>
            <a:ext cx="2181225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image19.png" descr="txp_fi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24312" y="2684461"/>
            <a:ext cx="2347913" cy="1312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image20.png" descr="txp_fi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13638" y="2667000"/>
            <a:ext cx="2711451" cy="1314450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Shape 158"/>
          <p:cNvSpPr/>
          <p:nvPr/>
        </p:nvSpPr>
        <p:spPr>
          <a:xfrm>
            <a:off x="6705600" y="3065461"/>
            <a:ext cx="533400" cy="533401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BBE0E3"/>
          </a:solidFill>
          <a:ln>
            <a:solidFill/>
            <a:miter/>
          </a:ln>
        </p:spPr>
        <p:txBody>
          <a:bodyPr lIns="0" tIns="0" rIns="0" bIns="0" anchor="ctr"/>
          <a:lstStyle/>
          <a:p>
            <a:pPr lvl="0"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7391400" y="4284662"/>
            <a:ext cx="3048001" cy="1"/>
          </a:xfrm>
          <a:prstGeom prst="line">
            <a:avLst/>
          </a:prstGeom>
          <a:ln>
            <a:solidFill/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160" name="image21.png" descr="txp_fi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001000" y="4437062"/>
            <a:ext cx="1495425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Shape 161"/>
          <p:cNvSpPr/>
          <p:nvPr/>
        </p:nvSpPr>
        <p:spPr>
          <a:xfrm flipH="1">
            <a:off x="10439399" y="3294062"/>
            <a:ext cx="446030" cy="1295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03" h="21600" extrusionOk="0">
                <a:moveTo>
                  <a:pt x="15058" y="0"/>
                </a:moveTo>
                <a:cubicBezTo>
                  <a:pt x="9612" y="3330"/>
                  <a:pt x="4167" y="6660"/>
                  <a:pt x="1989" y="9720"/>
                </a:cubicBezTo>
                <a:cubicBezTo>
                  <a:pt x="-189" y="12780"/>
                  <a:pt x="-1097" y="16380"/>
                  <a:pt x="1989" y="18360"/>
                </a:cubicBezTo>
                <a:cubicBezTo>
                  <a:pt x="5074" y="20340"/>
                  <a:pt x="12789" y="20970"/>
                  <a:pt x="20503" y="21600"/>
                </a:cubicBezTo>
              </a:path>
            </a:pathLst>
          </a:custGeom>
          <a:ln w="50800">
            <a:solidFill/>
            <a:round/>
            <a:tailEnd type="triangle"/>
          </a:ln>
        </p:spPr>
        <p:txBody>
          <a:bodyPr lIns="0" tIns="0" rIns="0" bIns="0"/>
          <a:lstStyle/>
          <a:p>
            <a:pPr lvl="0"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10744200" y="4360862"/>
            <a:ext cx="457200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600"/>
              </a:spcBef>
              <a:defRPr sz="2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800"/>
              <a:t>+</a:t>
            </a:r>
          </a:p>
        </p:txBody>
      </p:sp>
      <p:pic>
        <p:nvPicPr>
          <p:cNvPr id="163" name="image22.png" descr="txp_fi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945438" y="5726112"/>
            <a:ext cx="1814513" cy="293689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hape 164"/>
          <p:cNvSpPr/>
          <p:nvPr/>
        </p:nvSpPr>
        <p:spPr>
          <a:xfrm rot="5400000">
            <a:off x="8572500" y="4932362"/>
            <a:ext cx="457200" cy="533401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BBE0E3"/>
          </a:solidFill>
          <a:ln>
            <a:solidFill/>
            <a:miter/>
          </a:ln>
        </p:spPr>
        <p:txBody>
          <a:bodyPr lIns="0" tIns="0" rIns="0" bIns="0" anchor="ctr"/>
          <a:lstStyle/>
          <a:p>
            <a:pPr lvl="0"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165" name="image19.png" descr="txp_fig"/>
          <p:cNvPicPr/>
          <p:nvPr/>
        </p:nvPicPr>
        <p:blipFill>
          <a:blip r:embed="rId3">
            <a:extLst/>
          </a:blip>
          <a:srcRect l="23202" r="62943"/>
          <a:stretch>
            <a:fillRect/>
          </a:stretch>
        </p:blipFill>
        <p:spPr>
          <a:xfrm>
            <a:off x="8077200" y="2649536"/>
            <a:ext cx="325316" cy="13128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5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5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5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8" build="p" bldLvl="5" animBg="1" advAuto="0"/>
      <p:bldP spid="157" grpId="1" animBg="1" advAuto="0"/>
      <p:bldP spid="158" grpId="2" animBg="1" advAuto="0"/>
      <p:bldP spid="159" grpId="4" animBg="1" advAuto="0"/>
      <p:bldP spid="160" grpId="5" animBg="1" advAuto="0"/>
      <p:bldP spid="161" grpId="7" animBg="1" advAuto="0"/>
      <p:bldP spid="162" grpId="6" animBg="1" advAuto="0"/>
      <p:bldP spid="163" grpId="9" animBg="1" advAuto="0"/>
      <p:bldP spid="164" grpId="10" animBg="1" advAuto="0"/>
      <p:bldP spid="165" grpId="3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400"/>
              <a:t>General Naïve Bayes</a:t>
            </a:r>
          </a:p>
        </p:txBody>
      </p:sp>
      <p:sp>
        <p:nvSpPr>
          <p:cNvPr id="168" name="Shape 168"/>
          <p:cNvSpPr>
            <a:spLocks noGrp="1"/>
          </p:cNvSpPr>
          <p:nvPr>
            <p:ph type="body" idx="1"/>
          </p:nvPr>
        </p:nvSpPr>
        <p:spPr>
          <a:xfrm>
            <a:off x="1143000" y="1570037"/>
            <a:ext cx="8991600" cy="45259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85020" lvl="0" indent="-285020" defTabSz="868680">
              <a:lnSpc>
                <a:spcPct val="80000"/>
              </a:lnSpc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r>
              <a:rPr sz="2660">
                <a:solidFill>
                  <a:srgbClr val="333399"/>
                </a:solidFill>
              </a:rPr>
              <a:t>What do we need in order to use Naïve Bayes?</a:t>
            </a:r>
          </a:p>
          <a:p>
            <a:pPr marL="1520113" lvl="3" indent="-217159" defTabSz="868680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endParaRPr sz="1520"/>
          </a:p>
          <a:p>
            <a:pPr marL="666988" lvl="1" indent="-232671" defTabSz="868680">
              <a:lnSpc>
                <a:spcPct val="80000"/>
              </a:lnSpc>
              <a:spcBef>
                <a:spcPts val="5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2280"/>
              <a:t>Inference method (we just saw this part)</a:t>
            </a:r>
            <a:endParaRPr sz="2660"/>
          </a:p>
          <a:p>
            <a:pPr marL="1049601" lvl="2" indent="-180966" defTabSz="868680">
              <a:lnSpc>
                <a:spcPct val="80000"/>
              </a:lnSpc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r>
              <a:rPr sz="1900"/>
              <a:t>Start with a bunch of probabilities: P(Y) and the P(F</a:t>
            </a:r>
            <a:r>
              <a:rPr sz="1900" baseline="-25999"/>
              <a:t>i</a:t>
            </a:r>
            <a:r>
              <a:rPr sz="1900"/>
              <a:t>|Y) tables</a:t>
            </a:r>
            <a:endParaRPr sz="2280"/>
          </a:p>
          <a:p>
            <a:pPr marL="1049601" lvl="2" indent="-180966" defTabSz="868680">
              <a:lnSpc>
                <a:spcPct val="80000"/>
              </a:lnSpc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r>
              <a:rPr sz="1900"/>
              <a:t>Use standard inference to compute P(Y|F</a:t>
            </a:r>
            <a:r>
              <a:rPr sz="1900" baseline="-25999"/>
              <a:t>1</a:t>
            </a:r>
            <a:r>
              <a:rPr sz="1900"/>
              <a:t>…F</a:t>
            </a:r>
            <a:r>
              <a:rPr sz="1900" baseline="-25999"/>
              <a:t>n</a:t>
            </a:r>
            <a:r>
              <a:rPr sz="1900"/>
              <a:t>)</a:t>
            </a:r>
            <a:endParaRPr sz="2280"/>
          </a:p>
          <a:p>
            <a:pPr marL="1049601" lvl="2" indent="-180966" defTabSz="868680">
              <a:lnSpc>
                <a:spcPct val="80000"/>
              </a:lnSpc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r>
              <a:rPr sz="1900"/>
              <a:t>Nothing new here</a:t>
            </a:r>
            <a:endParaRPr sz="2280"/>
          </a:p>
          <a:p>
            <a:pPr marL="1085794" lvl="2" indent="-217159" defTabSz="868680">
              <a:lnSpc>
                <a:spcPct val="80000"/>
              </a:lnSpc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endParaRPr sz="1900"/>
          </a:p>
          <a:p>
            <a:pPr marL="666988" lvl="1" indent="-232671" defTabSz="868680">
              <a:lnSpc>
                <a:spcPct val="80000"/>
              </a:lnSpc>
              <a:spcBef>
                <a:spcPts val="5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2280"/>
              <a:t>Estimates of local conditional probability tables</a:t>
            </a:r>
            <a:endParaRPr sz="2660"/>
          </a:p>
          <a:p>
            <a:pPr marL="1049601" lvl="2" indent="-180966" defTabSz="868680">
              <a:lnSpc>
                <a:spcPct val="80000"/>
              </a:lnSpc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r>
              <a:rPr sz="1900"/>
              <a:t>P(Y), the prior over labels</a:t>
            </a:r>
            <a:endParaRPr sz="2280"/>
          </a:p>
          <a:p>
            <a:pPr marL="1049601" lvl="2" indent="-180966" defTabSz="868680">
              <a:lnSpc>
                <a:spcPct val="80000"/>
              </a:lnSpc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r>
              <a:rPr sz="1900"/>
              <a:t>P(F</a:t>
            </a:r>
            <a:r>
              <a:rPr sz="1900" baseline="-25999"/>
              <a:t>i</a:t>
            </a:r>
            <a:r>
              <a:rPr sz="1900"/>
              <a:t>|Y) for each feature (evidence variable)</a:t>
            </a:r>
            <a:endParaRPr sz="2280"/>
          </a:p>
          <a:p>
            <a:pPr marL="1049601" lvl="2" indent="-180966" defTabSz="868680">
              <a:lnSpc>
                <a:spcPct val="80000"/>
              </a:lnSpc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1900"/>
              <a:t>These probabilities are collectively called the </a:t>
            </a:r>
            <a:r>
              <a:rPr sz="1900" i="1">
                <a:solidFill>
                  <a:srgbClr val="CC0000"/>
                </a:solidFill>
              </a:rPr>
              <a:t>parameters</a:t>
            </a:r>
            <a:r>
              <a:rPr sz="1900" i="1"/>
              <a:t> </a:t>
            </a:r>
            <a:r>
              <a:rPr sz="1900"/>
              <a:t>of the model and denoted by </a:t>
            </a:r>
            <a:r>
              <a:rPr sz="2280">
                <a:solidFill>
                  <a:srgbClr val="CC0000"/>
                </a:solidFill>
                <a:latin typeface="Symbol"/>
                <a:ea typeface="Symbol"/>
                <a:cs typeface="Symbol"/>
                <a:sym typeface="Symbol"/>
              </a:rPr>
              <a:t>θ</a:t>
            </a:r>
            <a:endParaRPr sz="2280"/>
          </a:p>
          <a:p>
            <a:pPr marL="1049601" lvl="2" indent="-180966" defTabSz="868680">
              <a:lnSpc>
                <a:spcPct val="80000"/>
              </a:lnSpc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r>
              <a:rPr sz="1900"/>
              <a:t>Up until now, we assumed these appeared by magic, but…</a:t>
            </a:r>
            <a:endParaRPr sz="2280"/>
          </a:p>
          <a:p>
            <a:pPr marL="1049601" lvl="2" indent="-180966" defTabSz="868680">
              <a:lnSpc>
                <a:spcPct val="80000"/>
              </a:lnSpc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r>
              <a:rPr sz="1900"/>
              <a:t>…they typically come from training data counts: we’ll look at this soon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1" build="p" bldLvl="5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400"/>
              <a:t>Example: Conditional Probabilities</a:t>
            </a:r>
          </a:p>
        </p:txBody>
      </p:sp>
      <p:grpSp>
        <p:nvGrpSpPr>
          <p:cNvPr id="235" name="Group 235"/>
          <p:cNvGrpSpPr/>
          <p:nvPr/>
        </p:nvGrpSpPr>
        <p:grpSpPr>
          <a:xfrm>
            <a:off x="3886200" y="2514600"/>
            <a:ext cx="2438400" cy="2438400"/>
            <a:chOff x="0" y="0"/>
            <a:chExt cx="2438400" cy="2438400"/>
          </a:xfrm>
        </p:grpSpPr>
        <p:sp>
          <p:nvSpPr>
            <p:cNvPr id="171" name="Shape 171"/>
            <p:cNvSpPr/>
            <p:nvPr/>
          </p:nvSpPr>
          <p:spPr>
            <a:xfrm>
              <a:off x="0" y="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304800" y="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0" y="3048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304800" y="304800"/>
              <a:ext cx="304800" cy="304800"/>
            </a:xfrm>
            <a:prstGeom prst="rect">
              <a:avLst/>
            </a:prstGeom>
            <a:solidFill>
              <a:srgbClr val="80808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609600" y="0"/>
              <a:ext cx="304800" cy="304800"/>
            </a:xfrm>
            <a:prstGeom prst="rect">
              <a:avLst/>
            </a:prstGeom>
            <a:solidFill>
              <a:srgbClr val="80808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914400" y="0"/>
              <a:ext cx="304800" cy="304800"/>
            </a:xfrm>
            <a:prstGeom prst="rect">
              <a:avLst/>
            </a:prstGeom>
            <a:solidFill>
              <a:srgbClr val="80808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609600" y="3048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914400" y="3048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0" y="6096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304800" y="6096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0" y="9144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304800" y="9144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609600" y="6096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914400" y="6096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609600" y="9144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914400" y="914400"/>
              <a:ext cx="304800" cy="304800"/>
            </a:xfrm>
            <a:prstGeom prst="rect">
              <a:avLst/>
            </a:prstGeom>
            <a:solidFill>
              <a:srgbClr val="80808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1219200" y="0"/>
              <a:ext cx="304800" cy="304800"/>
            </a:xfrm>
            <a:prstGeom prst="rect">
              <a:avLst/>
            </a:prstGeom>
            <a:solidFill>
              <a:srgbClr val="80808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1524000" y="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1219200" y="3048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1524000" y="304800"/>
              <a:ext cx="304800" cy="304800"/>
            </a:xfrm>
            <a:prstGeom prst="rect">
              <a:avLst/>
            </a:prstGeom>
            <a:solidFill>
              <a:srgbClr val="80808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1828800" y="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2133600" y="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1828800" y="3048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2133600" y="3048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1219200" y="609600"/>
              <a:ext cx="304800" cy="304800"/>
            </a:xfrm>
            <a:prstGeom prst="rect">
              <a:avLst/>
            </a:prstGeom>
            <a:solidFill>
              <a:srgbClr val="80808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1524000" y="6096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1219200" y="9144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1524000" y="9144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1828800" y="6096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2133600" y="6096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1828800" y="9144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2133600" y="9144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0" y="12192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304800" y="12192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0" y="15240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304800" y="15240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609600" y="12192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914400" y="12192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609600" y="15240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914400" y="15240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0" y="18288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2" name="Shape 212"/>
            <p:cNvSpPr/>
            <p:nvPr/>
          </p:nvSpPr>
          <p:spPr>
            <a:xfrm>
              <a:off x="304800" y="1828800"/>
              <a:ext cx="304800" cy="304800"/>
            </a:xfrm>
            <a:prstGeom prst="rect">
              <a:avLst/>
            </a:prstGeom>
            <a:solidFill>
              <a:srgbClr val="80808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>
              <a:off x="0" y="21336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304800" y="21336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609600" y="18288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914400" y="18288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609600" y="2133600"/>
              <a:ext cx="304800" cy="304800"/>
            </a:xfrm>
            <a:prstGeom prst="rect">
              <a:avLst/>
            </a:prstGeom>
            <a:solidFill>
              <a:srgbClr val="80808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914400" y="2133600"/>
              <a:ext cx="304800" cy="304800"/>
            </a:xfrm>
            <a:prstGeom prst="rect">
              <a:avLst/>
            </a:prstGeom>
            <a:solidFill>
              <a:srgbClr val="80808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1219200" y="1219200"/>
              <a:ext cx="304800" cy="304800"/>
            </a:xfrm>
            <a:prstGeom prst="rect">
              <a:avLst/>
            </a:prstGeom>
            <a:solidFill>
              <a:srgbClr val="80808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1524000" y="12192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1219200" y="15240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1524000" y="1524000"/>
              <a:ext cx="304800" cy="304800"/>
            </a:xfrm>
            <a:prstGeom prst="rect">
              <a:avLst/>
            </a:prstGeom>
            <a:solidFill>
              <a:srgbClr val="80808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1828800" y="12192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2133600" y="12192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1828800" y="15240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2133600" y="15240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1219200" y="18288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1524000" y="1828800"/>
              <a:ext cx="304800" cy="304800"/>
            </a:xfrm>
            <a:prstGeom prst="rect">
              <a:avLst/>
            </a:prstGeom>
            <a:solidFill>
              <a:srgbClr val="80808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1219200" y="2133600"/>
              <a:ext cx="304800" cy="304800"/>
            </a:xfrm>
            <a:prstGeom prst="rect">
              <a:avLst/>
            </a:prstGeom>
            <a:solidFill>
              <a:srgbClr val="80808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1524000" y="21336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1828800" y="18288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2133600" y="18288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1828800" y="21336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2133600" y="21336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pic>
        <p:nvPicPr>
          <p:cNvPr id="236" name="image23.png" descr="txp_fi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7913" y="1676400"/>
            <a:ext cx="712788" cy="2794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37" name="Table 237"/>
          <p:cNvGraphicFramePr/>
          <p:nvPr/>
        </p:nvGraphicFramePr>
        <p:xfrm>
          <a:off x="2209800" y="2146300"/>
          <a:ext cx="1066800" cy="404471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533400"/>
                <a:gridCol w="533400"/>
              </a:tblGrid>
              <a:tr h="336090">
                <a:tc>
                  <a:txBody>
                    <a:bodyPr/>
                    <a:lstStyle/>
                    <a:p>
                      <a:pPr lvl="0" algn="ctr">
                        <a:spcBef>
                          <a:spcPts val="300"/>
                        </a:spcBef>
                        <a:defRPr sz="1800" b="0" i="0"/>
                      </a:pPr>
                      <a:r>
                        <a:rPr sz="1600">
                          <a:solidFill>
                            <a:srgbClr val="333399"/>
                          </a:solidFill>
                        </a:rPr>
                        <a:t>1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28575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300"/>
                        </a:spcBef>
                        <a:defRPr sz="1800" b="0" i="0"/>
                      </a:pPr>
                      <a:r>
                        <a:rPr sz="1600">
                          <a:solidFill>
                            <a:srgbClr val="333399"/>
                          </a:solidFill>
                        </a:rPr>
                        <a:t>0.1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28575">
                      <a:solidFill>
                        <a:srgbClr val="000000"/>
                      </a:solidFill>
                      <a:round/>
                    </a:lnR>
                    <a:lnT w="28575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</a:tr>
              <a:tr h="336090">
                <a:tc>
                  <a:txBody>
                    <a:bodyPr/>
                    <a:lstStyle/>
                    <a:p>
                      <a:pPr lvl="0" algn="ctr">
                        <a:spcBef>
                          <a:spcPts val="300"/>
                        </a:spcBef>
                        <a:defRPr sz="1800" b="0" i="0"/>
                      </a:pPr>
                      <a:r>
                        <a:rPr sz="1600">
                          <a:solidFill>
                            <a:srgbClr val="333399"/>
                          </a:solidFill>
                        </a:rPr>
                        <a:t>2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300"/>
                        </a:spcBef>
                        <a:defRPr sz="1800" b="0" i="0"/>
                      </a:pPr>
                      <a:r>
                        <a:rPr sz="1600">
                          <a:solidFill>
                            <a:srgbClr val="333399"/>
                          </a:solidFill>
                        </a:rPr>
                        <a:t>0.1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28575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</a:tr>
              <a:tr h="332039">
                <a:tc>
                  <a:txBody>
                    <a:bodyPr/>
                    <a:lstStyle/>
                    <a:p>
                      <a:pPr lvl="0" algn="ctr">
                        <a:spcBef>
                          <a:spcPts val="300"/>
                        </a:spcBef>
                        <a:defRPr sz="1800" b="0" i="0"/>
                      </a:pPr>
                      <a:r>
                        <a:rPr sz="1600">
                          <a:solidFill>
                            <a:srgbClr val="333399"/>
                          </a:solidFill>
                        </a:rPr>
                        <a:t>3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300"/>
                        </a:spcBef>
                        <a:defRPr sz="1800" b="0" i="0"/>
                      </a:pPr>
                      <a:r>
                        <a:rPr sz="1600">
                          <a:solidFill>
                            <a:srgbClr val="333399"/>
                          </a:solidFill>
                        </a:rPr>
                        <a:t>0.1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28575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</a:tr>
              <a:tr h="336090">
                <a:tc>
                  <a:txBody>
                    <a:bodyPr/>
                    <a:lstStyle/>
                    <a:p>
                      <a:pPr lvl="0" algn="ctr">
                        <a:spcBef>
                          <a:spcPts val="300"/>
                        </a:spcBef>
                        <a:defRPr sz="1800" b="0" i="0"/>
                      </a:pPr>
                      <a:r>
                        <a:rPr sz="1600">
                          <a:solidFill>
                            <a:srgbClr val="333399"/>
                          </a:solidFill>
                        </a:rPr>
                        <a:t>4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300"/>
                        </a:spcBef>
                        <a:defRPr sz="1800" b="0" i="0"/>
                      </a:pPr>
                      <a:r>
                        <a:rPr sz="1600">
                          <a:solidFill>
                            <a:srgbClr val="333399"/>
                          </a:solidFill>
                        </a:rPr>
                        <a:t>0.1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28575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</a:tr>
              <a:tr h="336090">
                <a:tc>
                  <a:txBody>
                    <a:bodyPr/>
                    <a:lstStyle/>
                    <a:p>
                      <a:pPr lvl="0" algn="ctr">
                        <a:spcBef>
                          <a:spcPts val="300"/>
                        </a:spcBef>
                        <a:defRPr sz="1800" b="0" i="0"/>
                      </a:pPr>
                      <a:r>
                        <a:rPr sz="1600">
                          <a:solidFill>
                            <a:srgbClr val="333399"/>
                          </a:solidFill>
                        </a:rPr>
                        <a:t>5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300"/>
                        </a:spcBef>
                        <a:defRPr sz="1800" b="0" i="0"/>
                      </a:pPr>
                      <a:r>
                        <a:rPr sz="1600">
                          <a:solidFill>
                            <a:srgbClr val="333399"/>
                          </a:solidFill>
                        </a:rPr>
                        <a:t>0.1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28575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</a:tr>
              <a:tr h="336090">
                <a:tc>
                  <a:txBody>
                    <a:bodyPr/>
                    <a:lstStyle/>
                    <a:p>
                      <a:pPr lvl="0" algn="ctr">
                        <a:spcBef>
                          <a:spcPts val="300"/>
                        </a:spcBef>
                        <a:defRPr sz="1800" b="0" i="0"/>
                      </a:pPr>
                      <a:r>
                        <a:rPr sz="1600">
                          <a:solidFill>
                            <a:srgbClr val="333399"/>
                          </a:solidFill>
                        </a:rPr>
                        <a:t>6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300"/>
                        </a:spcBef>
                        <a:defRPr sz="1800" b="0" i="0"/>
                      </a:pPr>
                      <a:r>
                        <a:rPr sz="1600">
                          <a:solidFill>
                            <a:srgbClr val="333399"/>
                          </a:solidFill>
                        </a:rPr>
                        <a:t>0.1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28575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</a:tr>
              <a:tr h="336090">
                <a:tc>
                  <a:txBody>
                    <a:bodyPr/>
                    <a:lstStyle/>
                    <a:p>
                      <a:pPr lvl="0" algn="ctr">
                        <a:spcBef>
                          <a:spcPts val="300"/>
                        </a:spcBef>
                        <a:defRPr sz="1800" b="0" i="0"/>
                      </a:pPr>
                      <a:r>
                        <a:rPr sz="1600">
                          <a:solidFill>
                            <a:srgbClr val="333399"/>
                          </a:solidFill>
                        </a:rPr>
                        <a:t>7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300"/>
                        </a:spcBef>
                        <a:defRPr sz="1800" b="0" i="0"/>
                      </a:pPr>
                      <a:r>
                        <a:rPr sz="1600">
                          <a:solidFill>
                            <a:srgbClr val="333399"/>
                          </a:solidFill>
                        </a:rPr>
                        <a:t>0.1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28575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</a:tr>
              <a:tr h="332039">
                <a:tc>
                  <a:txBody>
                    <a:bodyPr/>
                    <a:lstStyle/>
                    <a:p>
                      <a:pPr lvl="0" algn="ctr">
                        <a:spcBef>
                          <a:spcPts val="300"/>
                        </a:spcBef>
                        <a:defRPr sz="1800" b="0" i="0"/>
                      </a:pPr>
                      <a:r>
                        <a:rPr sz="1600">
                          <a:solidFill>
                            <a:srgbClr val="333399"/>
                          </a:solidFill>
                        </a:rPr>
                        <a:t>8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300"/>
                        </a:spcBef>
                        <a:defRPr sz="1800" b="0" i="0"/>
                      </a:pPr>
                      <a:r>
                        <a:rPr sz="1600">
                          <a:solidFill>
                            <a:srgbClr val="333399"/>
                          </a:solidFill>
                        </a:rPr>
                        <a:t>0.1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28575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</a:tr>
              <a:tr h="336090">
                <a:tc>
                  <a:txBody>
                    <a:bodyPr/>
                    <a:lstStyle/>
                    <a:p>
                      <a:pPr lvl="0" algn="ctr">
                        <a:spcBef>
                          <a:spcPts val="300"/>
                        </a:spcBef>
                        <a:defRPr sz="1800" b="0" i="0"/>
                      </a:pPr>
                      <a:r>
                        <a:rPr sz="1600">
                          <a:solidFill>
                            <a:srgbClr val="333399"/>
                          </a:solidFill>
                        </a:rPr>
                        <a:t>9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300"/>
                        </a:spcBef>
                        <a:defRPr sz="1800" b="0" i="0"/>
                      </a:pPr>
                      <a:r>
                        <a:rPr sz="1600">
                          <a:solidFill>
                            <a:srgbClr val="333399"/>
                          </a:solidFill>
                        </a:rPr>
                        <a:t>0.1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28575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</a:tr>
              <a:tr h="336090">
                <a:tc>
                  <a:txBody>
                    <a:bodyPr/>
                    <a:lstStyle/>
                    <a:p>
                      <a:pPr lvl="0" algn="ctr">
                        <a:spcBef>
                          <a:spcPts val="300"/>
                        </a:spcBef>
                        <a:defRPr sz="1800" b="0" i="0"/>
                      </a:pPr>
                      <a:r>
                        <a:rPr sz="1600">
                          <a:solidFill>
                            <a:srgbClr val="333399"/>
                          </a:solidFill>
                        </a:rPr>
                        <a:t>0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28575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300"/>
                        </a:spcBef>
                        <a:defRPr sz="1800" b="0" i="0"/>
                      </a:pPr>
                      <a:r>
                        <a:rPr sz="1600">
                          <a:solidFill>
                            <a:srgbClr val="333399"/>
                          </a:solidFill>
                        </a:rPr>
                        <a:t>0.1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28575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28575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38" name="Shape 238"/>
          <p:cNvSpPr/>
          <p:nvPr/>
        </p:nvSpPr>
        <p:spPr>
          <a:xfrm flipV="1">
            <a:off x="5562600" y="2057399"/>
            <a:ext cx="3124201" cy="2133601"/>
          </a:xfrm>
          <a:prstGeom prst="line">
            <a:avLst/>
          </a:prstGeom>
          <a:ln w="28575">
            <a:solidFill/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39" name="Shape 239"/>
          <p:cNvSpPr/>
          <p:nvPr/>
        </p:nvSpPr>
        <p:spPr>
          <a:xfrm flipV="1">
            <a:off x="4419600" y="1904999"/>
            <a:ext cx="2209801" cy="1600201"/>
          </a:xfrm>
          <a:prstGeom prst="line">
            <a:avLst/>
          </a:prstGeom>
          <a:ln w="28575">
            <a:solidFill/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4191000" y="3429000"/>
            <a:ext cx="304800" cy="304800"/>
          </a:xfrm>
          <a:prstGeom prst="rect">
            <a:avLst/>
          </a:prstGeom>
          <a:ln w="38100">
            <a:solidFill/>
            <a:miter/>
          </a:ln>
        </p:spPr>
        <p:txBody>
          <a:bodyPr lIns="0" tIns="0" rIns="0" bIns="0" anchor="ctr"/>
          <a:lstStyle/>
          <a:p>
            <a:pPr lvl="0"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5410200" y="4038600"/>
            <a:ext cx="304800" cy="304800"/>
          </a:xfrm>
          <a:prstGeom prst="rect">
            <a:avLst/>
          </a:prstGeom>
          <a:ln w="38100">
            <a:solidFill/>
            <a:miter/>
          </a:ln>
        </p:spPr>
        <p:txBody>
          <a:bodyPr lIns="0" tIns="0" rIns="0" bIns="0" anchor="ctr"/>
          <a:lstStyle/>
          <a:p>
            <a:pPr lvl="0"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aphicFrame>
        <p:nvGraphicFramePr>
          <p:cNvPr id="242" name="Table 242"/>
          <p:cNvGraphicFramePr/>
          <p:nvPr/>
        </p:nvGraphicFramePr>
        <p:xfrm>
          <a:off x="7086600" y="2209800"/>
          <a:ext cx="1066800" cy="404471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81000"/>
                <a:gridCol w="685800"/>
              </a:tblGrid>
              <a:tr h="336090">
                <a:tc>
                  <a:txBody>
                    <a:bodyPr/>
                    <a:lstStyle/>
                    <a:p>
                      <a:pPr lvl="0" algn="ctr">
                        <a:spcBef>
                          <a:spcPts val="300"/>
                        </a:spcBef>
                        <a:defRPr sz="1800" b="0" i="0"/>
                      </a:pPr>
                      <a:r>
                        <a:rPr sz="1600">
                          <a:solidFill>
                            <a:srgbClr val="333399"/>
                          </a:solidFill>
                        </a:rPr>
                        <a:t>1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28575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300"/>
                        </a:spcBef>
                        <a:defRPr sz="1800" b="0" i="0"/>
                      </a:pPr>
                      <a:r>
                        <a:rPr sz="1600">
                          <a:solidFill>
                            <a:srgbClr val="333399"/>
                          </a:solidFill>
                        </a:rPr>
                        <a:t>0.01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28575">
                      <a:solidFill>
                        <a:srgbClr val="000000"/>
                      </a:solidFill>
                      <a:round/>
                    </a:lnR>
                    <a:lnT w="28575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</a:tr>
              <a:tr h="336090">
                <a:tc>
                  <a:txBody>
                    <a:bodyPr/>
                    <a:lstStyle/>
                    <a:p>
                      <a:pPr lvl="0" algn="ctr">
                        <a:spcBef>
                          <a:spcPts val="300"/>
                        </a:spcBef>
                        <a:defRPr sz="1800" b="0" i="0"/>
                      </a:pPr>
                      <a:r>
                        <a:rPr sz="1600">
                          <a:solidFill>
                            <a:srgbClr val="333399"/>
                          </a:solidFill>
                        </a:rPr>
                        <a:t>2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300"/>
                        </a:spcBef>
                        <a:defRPr sz="1800" b="0" i="0"/>
                      </a:pPr>
                      <a:r>
                        <a:rPr sz="1600">
                          <a:solidFill>
                            <a:srgbClr val="333399"/>
                          </a:solidFill>
                        </a:rPr>
                        <a:t>0.05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28575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</a:tr>
              <a:tr h="332039">
                <a:tc>
                  <a:txBody>
                    <a:bodyPr/>
                    <a:lstStyle/>
                    <a:p>
                      <a:pPr lvl="0" algn="ctr">
                        <a:spcBef>
                          <a:spcPts val="300"/>
                        </a:spcBef>
                        <a:defRPr sz="1800" b="0" i="0"/>
                      </a:pPr>
                      <a:r>
                        <a:rPr sz="1600">
                          <a:solidFill>
                            <a:srgbClr val="333399"/>
                          </a:solidFill>
                        </a:rPr>
                        <a:t>3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300"/>
                        </a:spcBef>
                        <a:defRPr sz="1800" b="0" i="0"/>
                      </a:pPr>
                      <a:r>
                        <a:rPr sz="1600">
                          <a:solidFill>
                            <a:srgbClr val="333399"/>
                          </a:solidFill>
                        </a:rPr>
                        <a:t>0.05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28575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</a:tr>
              <a:tr h="336090">
                <a:tc>
                  <a:txBody>
                    <a:bodyPr/>
                    <a:lstStyle/>
                    <a:p>
                      <a:pPr lvl="0" algn="ctr">
                        <a:spcBef>
                          <a:spcPts val="300"/>
                        </a:spcBef>
                        <a:defRPr sz="1800" b="0" i="0"/>
                      </a:pPr>
                      <a:r>
                        <a:rPr sz="1600">
                          <a:solidFill>
                            <a:srgbClr val="333399"/>
                          </a:solidFill>
                        </a:rPr>
                        <a:t>4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300"/>
                        </a:spcBef>
                        <a:defRPr sz="1800" b="0" i="0"/>
                      </a:pPr>
                      <a:r>
                        <a:rPr sz="1600">
                          <a:solidFill>
                            <a:srgbClr val="333399"/>
                          </a:solidFill>
                        </a:rPr>
                        <a:t>0.30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28575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</a:tr>
              <a:tr h="336090">
                <a:tc>
                  <a:txBody>
                    <a:bodyPr/>
                    <a:lstStyle/>
                    <a:p>
                      <a:pPr lvl="0" algn="ctr">
                        <a:spcBef>
                          <a:spcPts val="300"/>
                        </a:spcBef>
                        <a:defRPr sz="1800" b="0" i="0"/>
                      </a:pPr>
                      <a:r>
                        <a:rPr sz="1600">
                          <a:solidFill>
                            <a:srgbClr val="333399"/>
                          </a:solidFill>
                        </a:rPr>
                        <a:t>5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300"/>
                        </a:spcBef>
                        <a:defRPr sz="1800" b="0" i="0"/>
                      </a:pPr>
                      <a:r>
                        <a:rPr sz="1600">
                          <a:solidFill>
                            <a:srgbClr val="333399"/>
                          </a:solidFill>
                        </a:rPr>
                        <a:t>0.80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28575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</a:tr>
              <a:tr h="336090">
                <a:tc>
                  <a:txBody>
                    <a:bodyPr/>
                    <a:lstStyle/>
                    <a:p>
                      <a:pPr lvl="0" algn="ctr">
                        <a:spcBef>
                          <a:spcPts val="300"/>
                        </a:spcBef>
                        <a:defRPr sz="1800" b="0" i="0"/>
                      </a:pPr>
                      <a:r>
                        <a:rPr sz="1600">
                          <a:solidFill>
                            <a:srgbClr val="333399"/>
                          </a:solidFill>
                        </a:rPr>
                        <a:t>6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300"/>
                        </a:spcBef>
                        <a:defRPr sz="1800" b="0" i="0"/>
                      </a:pPr>
                      <a:r>
                        <a:rPr sz="1600">
                          <a:solidFill>
                            <a:srgbClr val="333399"/>
                          </a:solidFill>
                        </a:rPr>
                        <a:t>0.90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28575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</a:tr>
              <a:tr h="336090">
                <a:tc>
                  <a:txBody>
                    <a:bodyPr/>
                    <a:lstStyle/>
                    <a:p>
                      <a:pPr lvl="0" algn="ctr">
                        <a:spcBef>
                          <a:spcPts val="300"/>
                        </a:spcBef>
                        <a:defRPr sz="1800" b="0" i="0"/>
                      </a:pPr>
                      <a:r>
                        <a:rPr sz="1600">
                          <a:solidFill>
                            <a:srgbClr val="333399"/>
                          </a:solidFill>
                        </a:rPr>
                        <a:t>7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300"/>
                        </a:spcBef>
                        <a:defRPr sz="1800" b="0" i="0"/>
                      </a:pPr>
                      <a:r>
                        <a:rPr sz="1600">
                          <a:solidFill>
                            <a:srgbClr val="333399"/>
                          </a:solidFill>
                        </a:rPr>
                        <a:t>0.05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28575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</a:tr>
              <a:tr h="332039">
                <a:tc>
                  <a:txBody>
                    <a:bodyPr/>
                    <a:lstStyle/>
                    <a:p>
                      <a:pPr lvl="0" algn="ctr">
                        <a:spcBef>
                          <a:spcPts val="300"/>
                        </a:spcBef>
                        <a:defRPr sz="1800" b="0" i="0"/>
                      </a:pPr>
                      <a:r>
                        <a:rPr sz="1600">
                          <a:solidFill>
                            <a:srgbClr val="333399"/>
                          </a:solidFill>
                        </a:rPr>
                        <a:t>8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300"/>
                        </a:spcBef>
                        <a:defRPr sz="1800" b="0" i="0"/>
                      </a:pPr>
                      <a:r>
                        <a:rPr sz="1600">
                          <a:solidFill>
                            <a:srgbClr val="333399"/>
                          </a:solidFill>
                        </a:rPr>
                        <a:t>0.60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28575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</a:tr>
              <a:tr h="336090">
                <a:tc>
                  <a:txBody>
                    <a:bodyPr/>
                    <a:lstStyle/>
                    <a:p>
                      <a:pPr lvl="0" algn="ctr">
                        <a:spcBef>
                          <a:spcPts val="300"/>
                        </a:spcBef>
                        <a:defRPr sz="1800" b="0" i="0"/>
                      </a:pPr>
                      <a:r>
                        <a:rPr sz="1600">
                          <a:solidFill>
                            <a:srgbClr val="333399"/>
                          </a:solidFill>
                        </a:rPr>
                        <a:t>9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300"/>
                        </a:spcBef>
                        <a:defRPr sz="1800" b="0" i="0"/>
                      </a:pPr>
                      <a:r>
                        <a:rPr sz="1600">
                          <a:solidFill>
                            <a:srgbClr val="333399"/>
                          </a:solidFill>
                        </a:rPr>
                        <a:t>0.50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28575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</a:tr>
              <a:tr h="336090">
                <a:tc>
                  <a:txBody>
                    <a:bodyPr/>
                    <a:lstStyle/>
                    <a:p>
                      <a:pPr lvl="0" algn="ctr">
                        <a:spcBef>
                          <a:spcPts val="300"/>
                        </a:spcBef>
                        <a:defRPr sz="1800" b="0" i="0"/>
                      </a:pPr>
                      <a:r>
                        <a:rPr sz="1600">
                          <a:solidFill>
                            <a:srgbClr val="333399"/>
                          </a:solidFill>
                        </a:rPr>
                        <a:t>0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28575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300"/>
                        </a:spcBef>
                        <a:defRPr sz="1800" b="0" i="0"/>
                      </a:pPr>
                      <a:r>
                        <a:rPr sz="1600">
                          <a:solidFill>
                            <a:srgbClr val="333399"/>
                          </a:solidFill>
                        </a:rPr>
                        <a:t>0.80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28575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28575"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43" name="image24.png" descr="txp_fi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81800" y="1828800"/>
            <a:ext cx="1625600" cy="250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image25.png" descr="txp_fi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10600" y="1828800"/>
            <a:ext cx="1622425" cy="250825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45" name="Table 245"/>
          <p:cNvGraphicFramePr/>
          <p:nvPr/>
        </p:nvGraphicFramePr>
        <p:xfrm>
          <a:off x="8839200" y="2209800"/>
          <a:ext cx="1066800" cy="404471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81000"/>
                <a:gridCol w="685800"/>
              </a:tblGrid>
              <a:tr h="336090">
                <a:tc>
                  <a:txBody>
                    <a:bodyPr/>
                    <a:lstStyle/>
                    <a:p>
                      <a:pPr lvl="0" algn="ctr">
                        <a:spcBef>
                          <a:spcPts val="300"/>
                        </a:spcBef>
                        <a:defRPr sz="1800" b="0" i="0"/>
                      </a:pPr>
                      <a:r>
                        <a:rPr sz="1600">
                          <a:solidFill>
                            <a:srgbClr val="333399"/>
                          </a:solidFill>
                        </a:rPr>
                        <a:t>1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28575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300"/>
                        </a:spcBef>
                        <a:defRPr sz="1800" b="0" i="0"/>
                      </a:pPr>
                      <a:r>
                        <a:rPr sz="1600">
                          <a:solidFill>
                            <a:srgbClr val="333399"/>
                          </a:solidFill>
                        </a:rPr>
                        <a:t>0.05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28575">
                      <a:solidFill>
                        <a:srgbClr val="000000"/>
                      </a:solidFill>
                      <a:round/>
                    </a:lnR>
                    <a:lnT w="28575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</a:tr>
              <a:tr h="336090">
                <a:tc>
                  <a:txBody>
                    <a:bodyPr/>
                    <a:lstStyle/>
                    <a:p>
                      <a:pPr lvl="0" algn="ctr">
                        <a:spcBef>
                          <a:spcPts val="300"/>
                        </a:spcBef>
                        <a:defRPr sz="1800" b="0" i="0"/>
                      </a:pPr>
                      <a:r>
                        <a:rPr sz="1600">
                          <a:solidFill>
                            <a:srgbClr val="333399"/>
                          </a:solidFill>
                        </a:rPr>
                        <a:t>2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300"/>
                        </a:spcBef>
                        <a:defRPr sz="1800" b="0" i="0"/>
                      </a:pPr>
                      <a:r>
                        <a:rPr sz="1600">
                          <a:solidFill>
                            <a:srgbClr val="333399"/>
                          </a:solidFill>
                        </a:rPr>
                        <a:t>0.01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28575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</a:tr>
              <a:tr h="332039">
                <a:tc>
                  <a:txBody>
                    <a:bodyPr/>
                    <a:lstStyle/>
                    <a:p>
                      <a:pPr lvl="0" algn="ctr">
                        <a:spcBef>
                          <a:spcPts val="300"/>
                        </a:spcBef>
                        <a:defRPr sz="1800" b="0" i="0"/>
                      </a:pPr>
                      <a:r>
                        <a:rPr sz="1600">
                          <a:solidFill>
                            <a:srgbClr val="333399"/>
                          </a:solidFill>
                        </a:rPr>
                        <a:t>3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300"/>
                        </a:spcBef>
                        <a:defRPr sz="1800" b="0" i="0"/>
                      </a:pPr>
                      <a:r>
                        <a:rPr sz="1600">
                          <a:solidFill>
                            <a:srgbClr val="333399"/>
                          </a:solidFill>
                        </a:rPr>
                        <a:t>0.90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28575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</a:tr>
              <a:tr h="336090">
                <a:tc>
                  <a:txBody>
                    <a:bodyPr/>
                    <a:lstStyle/>
                    <a:p>
                      <a:pPr lvl="0" algn="ctr">
                        <a:spcBef>
                          <a:spcPts val="300"/>
                        </a:spcBef>
                        <a:defRPr sz="1800" b="0" i="0"/>
                      </a:pPr>
                      <a:r>
                        <a:rPr sz="1600">
                          <a:solidFill>
                            <a:srgbClr val="333399"/>
                          </a:solidFill>
                        </a:rPr>
                        <a:t>4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300"/>
                        </a:spcBef>
                        <a:defRPr sz="1800" b="0" i="0"/>
                      </a:pPr>
                      <a:r>
                        <a:rPr sz="1600">
                          <a:solidFill>
                            <a:srgbClr val="333399"/>
                          </a:solidFill>
                        </a:rPr>
                        <a:t>0.80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28575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</a:tr>
              <a:tr h="336090">
                <a:tc>
                  <a:txBody>
                    <a:bodyPr/>
                    <a:lstStyle/>
                    <a:p>
                      <a:pPr lvl="0" algn="ctr">
                        <a:spcBef>
                          <a:spcPts val="300"/>
                        </a:spcBef>
                        <a:defRPr sz="1800" b="0" i="0"/>
                      </a:pPr>
                      <a:r>
                        <a:rPr sz="1600">
                          <a:solidFill>
                            <a:srgbClr val="333399"/>
                          </a:solidFill>
                        </a:rPr>
                        <a:t>5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300"/>
                        </a:spcBef>
                        <a:defRPr sz="1800" b="0" i="0"/>
                      </a:pPr>
                      <a:r>
                        <a:rPr sz="1600">
                          <a:solidFill>
                            <a:srgbClr val="333399"/>
                          </a:solidFill>
                        </a:rPr>
                        <a:t>0.90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28575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</a:tr>
              <a:tr h="336090">
                <a:tc>
                  <a:txBody>
                    <a:bodyPr/>
                    <a:lstStyle/>
                    <a:p>
                      <a:pPr lvl="0" algn="ctr">
                        <a:spcBef>
                          <a:spcPts val="300"/>
                        </a:spcBef>
                        <a:defRPr sz="1800" b="0" i="0"/>
                      </a:pPr>
                      <a:r>
                        <a:rPr sz="1600">
                          <a:solidFill>
                            <a:srgbClr val="333399"/>
                          </a:solidFill>
                        </a:rPr>
                        <a:t>6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300"/>
                        </a:spcBef>
                        <a:defRPr sz="1800" b="0" i="0"/>
                      </a:pPr>
                      <a:r>
                        <a:rPr sz="1600">
                          <a:solidFill>
                            <a:srgbClr val="333399"/>
                          </a:solidFill>
                        </a:rPr>
                        <a:t>0.90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28575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</a:tr>
              <a:tr h="336090">
                <a:tc>
                  <a:txBody>
                    <a:bodyPr/>
                    <a:lstStyle/>
                    <a:p>
                      <a:pPr lvl="0" algn="ctr">
                        <a:spcBef>
                          <a:spcPts val="300"/>
                        </a:spcBef>
                        <a:defRPr sz="1800" b="0" i="0"/>
                      </a:pPr>
                      <a:r>
                        <a:rPr sz="1600">
                          <a:solidFill>
                            <a:srgbClr val="333399"/>
                          </a:solidFill>
                        </a:rPr>
                        <a:t>7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300"/>
                        </a:spcBef>
                        <a:defRPr sz="1800" b="0" i="0"/>
                      </a:pPr>
                      <a:r>
                        <a:rPr sz="1600">
                          <a:solidFill>
                            <a:srgbClr val="333399"/>
                          </a:solidFill>
                        </a:rPr>
                        <a:t>0.25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28575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</a:tr>
              <a:tr h="332039">
                <a:tc>
                  <a:txBody>
                    <a:bodyPr/>
                    <a:lstStyle/>
                    <a:p>
                      <a:pPr lvl="0" algn="ctr">
                        <a:spcBef>
                          <a:spcPts val="300"/>
                        </a:spcBef>
                        <a:defRPr sz="1800" b="0" i="0"/>
                      </a:pPr>
                      <a:r>
                        <a:rPr sz="1600">
                          <a:solidFill>
                            <a:srgbClr val="333399"/>
                          </a:solidFill>
                        </a:rPr>
                        <a:t>8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300"/>
                        </a:spcBef>
                        <a:defRPr sz="1800" b="0" i="0"/>
                      </a:pPr>
                      <a:r>
                        <a:rPr sz="1600">
                          <a:solidFill>
                            <a:srgbClr val="333399"/>
                          </a:solidFill>
                        </a:rPr>
                        <a:t>0.85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28575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</a:tr>
              <a:tr h="336090">
                <a:tc>
                  <a:txBody>
                    <a:bodyPr/>
                    <a:lstStyle/>
                    <a:p>
                      <a:pPr lvl="0" algn="ctr">
                        <a:spcBef>
                          <a:spcPts val="300"/>
                        </a:spcBef>
                        <a:defRPr sz="1800" b="0" i="0"/>
                      </a:pPr>
                      <a:r>
                        <a:rPr sz="1600">
                          <a:solidFill>
                            <a:srgbClr val="333399"/>
                          </a:solidFill>
                        </a:rPr>
                        <a:t>9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300"/>
                        </a:spcBef>
                        <a:defRPr sz="1800" b="0" i="0"/>
                      </a:pPr>
                      <a:r>
                        <a:rPr sz="1600">
                          <a:solidFill>
                            <a:srgbClr val="333399"/>
                          </a:solidFill>
                        </a:rPr>
                        <a:t>0.60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28575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</a:tr>
              <a:tr h="336090">
                <a:tc>
                  <a:txBody>
                    <a:bodyPr/>
                    <a:lstStyle/>
                    <a:p>
                      <a:pPr lvl="0" algn="ctr">
                        <a:spcBef>
                          <a:spcPts val="300"/>
                        </a:spcBef>
                        <a:defRPr sz="1800" b="0" i="0"/>
                      </a:pPr>
                      <a:r>
                        <a:rPr sz="1600">
                          <a:solidFill>
                            <a:srgbClr val="333399"/>
                          </a:solidFill>
                        </a:rPr>
                        <a:t>0</a:t>
                      </a:r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28575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300"/>
                        </a:spcBef>
                        <a:defRPr sz="1800" b="0" i="0"/>
                      </a:pPr>
                      <a:r>
                        <a:rPr sz="1600">
                          <a:solidFill>
                            <a:srgbClr val="333399"/>
                          </a:solidFill>
                        </a:rPr>
                        <a:t>0.80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28575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28575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1" animBg="1" advAuto="0"/>
      <p:bldP spid="237" grpId="2" animBg="1" advAuto="0"/>
      <p:bldP spid="238" grpId="9" animBg="1" advAuto="0"/>
      <p:bldP spid="239" grpId="5" animBg="1" advAuto="0"/>
      <p:bldP spid="240" grpId="4" animBg="1" advAuto="0"/>
      <p:bldP spid="241" grpId="10" animBg="1" advAuto="0"/>
      <p:bldP spid="242" grpId="3" animBg="1" advAuto="0"/>
      <p:bldP spid="243" grpId="6" animBg="1" advAuto="0"/>
      <p:bldP spid="244" grpId="8" animBg="1" advAuto="0"/>
      <p:bldP spid="245" grpId="7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400"/>
              <a:t>A Spam Filter</a:t>
            </a:r>
          </a:p>
        </p:txBody>
      </p:sp>
      <p:sp>
        <p:nvSpPr>
          <p:cNvPr id="248" name="Shape 248"/>
          <p:cNvSpPr>
            <a:spLocks noGrp="1"/>
          </p:cNvSpPr>
          <p:nvPr>
            <p:ph type="body" idx="1"/>
          </p:nvPr>
        </p:nvSpPr>
        <p:spPr>
          <a:xfrm>
            <a:off x="304800" y="1722438"/>
            <a:ext cx="3886200" cy="45259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57161" lvl="0" indent="-257161">
              <a:lnSpc>
                <a:spcPct val="80000"/>
              </a:lnSpc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333399"/>
                </a:solidFill>
              </a:rPr>
              <a:t>Naïve Bayes spam filter</a:t>
            </a:r>
          </a:p>
          <a:p>
            <a:pPr lvl="0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endParaRPr sz="2400">
              <a:solidFill>
                <a:srgbClr val="333399"/>
              </a:solidFill>
            </a:endParaRPr>
          </a:p>
          <a:p>
            <a:pPr marL="257161" lvl="0" indent="-257161">
              <a:lnSpc>
                <a:spcPct val="80000"/>
              </a:lnSpc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333399"/>
                </a:solidFill>
              </a:rPr>
              <a:t>Data:</a:t>
            </a:r>
          </a:p>
          <a:p>
            <a:pPr marL="661273" lvl="1" indent="-204097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2000"/>
              <a:t>Collection of emails, labeled spam or ham</a:t>
            </a:r>
            <a:endParaRPr sz="2800"/>
          </a:p>
          <a:p>
            <a:pPr marL="661273" lvl="1" indent="-204097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2000"/>
              <a:t>Note: someone has to hand label all this data!</a:t>
            </a:r>
            <a:endParaRPr sz="2800"/>
          </a:p>
          <a:p>
            <a:pPr marL="661273" lvl="1" indent="-204097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2000"/>
              <a:t>Split into training, held-out, test sets</a:t>
            </a:r>
            <a:endParaRPr sz="2800"/>
          </a:p>
          <a:p>
            <a:pPr marL="742912" lvl="1" indent="-285737">
              <a:lnSpc>
                <a:spcPct val="80000"/>
              </a:lnSpc>
              <a:spcBef>
                <a:spcPts val="6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endParaRPr sz="2000"/>
          </a:p>
          <a:p>
            <a:pPr marL="257161" lvl="0" indent="-257161">
              <a:lnSpc>
                <a:spcPct val="80000"/>
              </a:lnSpc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333399"/>
                </a:solidFill>
              </a:rPr>
              <a:t>Classifiers</a:t>
            </a:r>
          </a:p>
          <a:p>
            <a:pPr marL="661273" lvl="1" indent="-204097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2000"/>
              <a:t>Learn on the training set</a:t>
            </a:r>
            <a:endParaRPr sz="2800"/>
          </a:p>
          <a:p>
            <a:pPr marL="661273" lvl="1" indent="-204097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2000"/>
              <a:t>(Tune it on a held-out set)</a:t>
            </a:r>
            <a:endParaRPr sz="2800"/>
          </a:p>
          <a:p>
            <a:pPr marL="661273" lvl="1" indent="-204097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2000"/>
              <a:t>Test it on new emails</a:t>
            </a:r>
          </a:p>
        </p:txBody>
      </p:sp>
      <p:sp>
        <p:nvSpPr>
          <p:cNvPr id="249" name="Shape 249"/>
          <p:cNvSpPr/>
          <p:nvPr/>
        </p:nvSpPr>
        <p:spPr>
          <a:xfrm>
            <a:off x="5257800" y="1600200"/>
            <a:ext cx="3581400" cy="1111149"/>
          </a:xfrm>
          <a:prstGeom prst="rect">
            <a:avLst/>
          </a:prstGeom>
          <a:ln>
            <a:solidFill/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1400"/>
              <a:t>Dear Sir.</a:t>
            </a:r>
          </a:p>
          <a:p>
            <a:pPr lvl="0"/>
            <a:endParaRPr sz="1400"/>
          </a:p>
          <a:p>
            <a:pPr lvl="0"/>
            <a:r>
              <a:rPr sz="1400"/>
              <a:t>First, I must solicit your confidence in this transaction, this is by virture of its nature as being utterly confidencial and top secret. …</a:t>
            </a:r>
          </a:p>
        </p:txBody>
      </p:sp>
      <p:sp>
        <p:nvSpPr>
          <p:cNvPr id="250" name="Shape 250"/>
          <p:cNvSpPr/>
          <p:nvPr/>
        </p:nvSpPr>
        <p:spPr>
          <a:xfrm>
            <a:off x="5257800" y="3200400"/>
            <a:ext cx="3505200" cy="1517549"/>
          </a:xfrm>
          <a:prstGeom prst="rect">
            <a:avLst/>
          </a:prstGeom>
          <a:ln>
            <a:solidFill/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1400"/>
              <a:t>TO BE REMOVED FROM FUTURE MAILINGS, SIMPLY REPLY TO THIS MESSAGE AND PUT "REMOVE" IN THE SUBJECT.</a:t>
            </a:r>
          </a:p>
          <a:p>
            <a:pPr lvl="0"/>
            <a:endParaRPr sz="1400"/>
          </a:p>
          <a:p>
            <a:pPr lvl="0"/>
            <a:r>
              <a:rPr sz="1400"/>
              <a:t>99  MILLION EMAIL ADDRESSES</a:t>
            </a:r>
          </a:p>
          <a:p>
            <a:pPr lvl="0"/>
            <a:r>
              <a:rPr sz="1400"/>
              <a:t>  FOR ONLY $99</a:t>
            </a:r>
          </a:p>
        </p:txBody>
      </p:sp>
      <p:sp>
        <p:nvSpPr>
          <p:cNvPr id="251" name="Shape 251"/>
          <p:cNvSpPr/>
          <p:nvPr/>
        </p:nvSpPr>
        <p:spPr>
          <a:xfrm>
            <a:off x="5257800" y="5029200"/>
            <a:ext cx="3505200" cy="1517549"/>
          </a:xfrm>
          <a:prstGeom prst="rect">
            <a:avLst/>
          </a:prstGeom>
          <a:ln>
            <a:solidFill/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400"/>
            </a:lvl1pPr>
          </a:lstStyle>
          <a:p>
            <a:pPr lvl="0">
              <a:defRPr sz="1800"/>
            </a:pPr>
            <a:r>
              <a:rPr sz="1400"/>
              <a:t>Ok, Iknow this is blatantly OT but I'm beginning to go insane. Had an old Dell Dimension XPS sitting in the corner and decided to put it to use, I know it was working pre being stuck in the corner, but when I plugged it in, hit the power nothing happened.</a:t>
            </a:r>
          </a:p>
        </p:txBody>
      </p:sp>
      <p:sp>
        <p:nvSpPr>
          <p:cNvPr id="252" name="Shape 252"/>
          <p:cNvSpPr/>
          <p:nvPr/>
        </p:nvSpPr>
        <p:spPr>
          <a:xfrm>
            <a:off x="4318000" y="5486400"/>
            <a:ext cx="635001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06" y="21600"/>
                </a:moveTo>
                <a:lnTo>
                  <a:pt x="21600" y="0"/>
                </a:lnTo>
                <a:lnTo>
                  <a:pt x="7490" y="14100"/>
                </a:lnTo>
                <a:lnTo>
                  <a:pt x="0" y="7650"/>
                </a:lnTo>
                <a:lnTo>
                  <a:pt x="6706" y="21600"/>
                </a:lnTo>
                <a:close/>
              </a:path>
            </a:pathLst>
          </a:custGeom>
          <a:solidFill>
            <a:srgbClr val="008000"/>
          </a:solidFill>
          <a:ln>
            <a:solidFill/>
            <a:round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253" name="Shape 253"/>
          <p:cNvSpPr/>
          <p:nvPr/>
        </p:nvSpPr>
        <p:spPr>
          <a:xfrm>
            <a:off x="4422774" y="2057400"/>
            <a:ext cx="454027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093"/>
                </a:moveTo>
                <a:lnTo>
                  <a:pt x="8450" y="11534"/>
                </a:lnTo>
                <a:lnTo>
                  <a:pt x="845" y="19083"/>
                </a:lnTo>
                <a:lnTo>
                  <a:pt x="3380" y="21600"/>
                </a:lnTo>
                <a:lnTo>
                  <a:pt x="10985" y="14050"/>
                </a:lnTo>
                <a:lnTo>
                  <a:pt x="18590" y="21600"/>
                </a:lnTo>
                <a:lnTo>
                  <a:pt x="21125" y="19083"/>
                </a:lnTo>
                <a:lnTo>
                  <a:pt x="13520" y="11534"/>
                </a:lnTo>
                <a:lnTo>
                  <a:pt x="21600" y="3093"/>
                </a:lnTo>
                <a:lnTo>
                  <a:pt x="18748" y="0"/>
                </a:lnTo>
                <a:lnTo>
                  <a:pt x="10985" y="9017"/>
                </a:lnTo>
                <a:lnTo>
                  <a:pt x="2852" y="0"/>
                </a:lnTo>
                <a:lnTo>
                  <a:pt x="0" y="3093"/>
                </a:lnTo>
                <a:close/>
              </a:path>
            </a:pathLst>
          </a:custGeom>
          <a:solidFill>
            <a:srgbClr val="CC0000"/>
          </a:solidFill>
          <a:ln>
            <a:solidFill/>
            <a:round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254" name="Shape 254"/>
          <p:cNvSpPr/>
          <p:nvPr/>
        </p:nvSpPr>
        <p:spPr>
          <a:xfrm>
            <a:off x="4419599" y="3657600"/>
            <a:ext cx="454027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093"/>
                </a:moveTo>
                <a:lnTo>
                  <a:pt x="8450" y="11534"/>
                </a:lnTo>
                <a:lnTo>
                  <a:pt x="845" y="19083"/>
                </a:lnTo>
                <a:lnTo>
                  <a:pt x="3380" y="21600"/>
                </a:lnTo>
                <a:lnTo>
                  <a:pt x="10985" y="14050"/>
                </a:lnTo>
                <a:lnTo>
                  <a:pt x="18590" y="21600"/>
                </a:lnTo>
                <a:lnTo>
                  <a:pt x="21125" y="19083"/>
                </a:lnTo>
                <a:lnTo>
                  <a:pt x="13520" y="11534"/>
                </a:lnTo>
                <a:lnTo>
                  <a:pt x="21600" y="3093"/>
                </a:lnTo>
                <a:lnTo>
                  <a:pt x="18748" y="0"/>
                </a:lnTo>
                <a:lnTo>
                  <a:pt x="10985" y="9017"/>
                </a:lnTo>
                <a:lnTo>
                  <a:pt x="2852" y="0"/>
                </a:lnTo>
                <a:lnTo>
                  <a:pt x="0" y="3093"/>
                </a:lnTo>
                <a:close/>
              </a:path>
            </a:pathLst>
          </a:custGeom>
          <a:solidFill>
            <a:srgbClr val="CC0000"/>
          </a:solidFill>
          <a:ln>
            <a:solidFill/>
            <a:round/>
          </a:ln>
        </p:spPr>
        <p:txBody>
          <a:bodyPr lIns="0" tIns="0" rIns="0" bIns="0"/>
          <a:lstStyle/>
          <a:p>
            <a:pPr lvl="0"/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400"/>
              <a:t>Naïve Bayes for Text</a:t>
            </a:r>
          </a:p>
        </p:txBody>
      </p:sp>
      <p:sp>
        <p:nvSpPr>
          <p:cNvPr id="257" name="Shape 257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11353800" cy="4876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57161" lvl="0" indent="-257161">
              <a:lnSpc>
                <a:spcPct val="80000"/>
              </a:lnSpc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333399"/>
                </a:solidFill>
              </a:rPr>
              <a:t>Bag-of-words Naïve Bayes:</a:t>
            </a:r>
          </a:p>
          <a:p>
            <a:pPr marL="661273" lvl="1" indent="-204097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2000"/>
              <a:t>Features: W</a:t>
            </a:r>
            <a:r>
              <a:rPr sz="2000" baseline="-25000"/>
              <a:t>i</a:t>
            </a:r>
            <a:r>
              <a:rPr sz="2000"/>
              <a:t> is the word at positon i</a:t>
            </a:r>
          </a:p>
          <a:p>
            <a:pPr marL="661273" lvl="1" indent="-204097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2000"/>
              <a:t>As before: predict label conditioned on feature variables (spam vs. ham)</a:t>
            </a:r>
            <a:endParaRPr sz="2800"/>
          </a:p>
          <a:p>
            <a:pPr marL="661273" lvl="1" indent="-204097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2000"/>
              <a:t>As before: assume features are conditionally independent given label</a:t>
            </a:r>
            <a:endParaRPr sz="2800"/>
          </a:p>
          <a:p>
            <a:pPr marL="661273" lvl="1" indent="-204097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2000"/>
              <a:t>New: each W</a:t>
            </a:r>
            <a:r>
              <a:rPr sz="2000" baseline="-25000"/>
              <a:t>i</a:t>
            </a:r>
            <a:r>
              <a:rPr sz="2000"/>
              <a:t> is identically distributed</a:t>
            </a:r>
            <a:endParaRPr sz="2800"/>
          </a:p>
          <a:p>
            <a:pPr marL="742912" lvl="1" indent="-285737">
              <a:lnSpc>
                <a:spcPct val="80000"/>
              </a:lnSpc>
              <a:spcBef>
                <a:spcPts val="6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endParaRPr sz="2000"/>
          </a:p>
          <a:p>
            <a:pPr marL="257161" lvl="0" indent="-257161">
              <a:lnSpc>
                <a:spcPct val="80000"/>
              </a:lnSpc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333399"/>
                </a:solidFill>
              </a:rPr>
              <a:t>Generative model:</a:t>
            </a:r>
          </a:p>
          <a:p>
            <a:pPr lvl="0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endParaRPr sz="2400">
              <a:solidFill>
                <a:srgbClr val="333399"/>
              </a:solidFill>
            </a:endParaRPr>
          </a:p>
          <a:p>
            <a:pPr marL="257161" lvl="0" indent="-257161">
              <a:lnSpc>
                <a:spcPct val="80000"/>
              </a:lnSpc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333399"/>
                </a:solidFill>
              </a:rPr>
              <a:t>“Tied” distributions and bag-of-words</a:t>
            </a:r>
          </a:p>
          <a:p>
            <a:pPr marL="661273" lvl="1" indent="-204097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2000"/>
              <a:t>Usually, each variable gets its own conditional probability distribution P(F|Y)</a:t>
            </a:r>
            <a:endParaRPr sz="2800"/>
          </a:p>
          <a:p>
            <a:pPr marL="661273" lvl="1" indent="-204097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2000"/>
              <a:t>In a bag-of-words model</a:t>
            </a:r>
            <a:endParaRPr sz="2800"/>
          </a:p>
          <a:p>
            <a:pPr marL="1085794" lvl="2" indent="-171441">
              <a:lnSpc>
                <a:spcPct val="80000"/>
              </a:lnSpc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r>
              <a:t>Each position is identically distributed</a:t>
            </a:r>
            <a:endParaRPr sz="2400"/>
          </a:p>
          <a:p>
            <a:pPr marL="1085794" lvl="2" indent="-171441">
              <a:lnSpc>
                <a:spcPct val="80000"/>
              </a:lnSpc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r>
              <a:t>All positions share the same conditional probs P(W|Y)</a:t>
            </a:r>
            <a:endParaRPr sz="2400"/>
          </a:p>
          <a:p>
            <a:pPr marL="1085794" lvl="2" indent="-171441">
              <a:lnSpc>
                <a:spcPct val="80000"/>
              </a:lnSpc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r>
              <a:t>Why make this assumption?</a:t>
            </a:r>
            <a:endParaRPr sz="2400"/>
          </a:p>
          <a:p>
            <a:pPr marL="661273" lvl="1" indent="-204097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2000"/>
              <a:t>Called “bag-of-words” because model is insensitive to word order or reordering</a:t>
            </a:r>
          </a:p>
        </p:txBody>
      </p:sp>
      <p:pic>
        <p:nvPicPr>
          <p:cNvPr id="258" name="image26.png" descr="txp_fi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76600" y="3362323"/>
            <a:ext cx="4844780" cy="572193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hape 259"/>
          <p:cNvSpPr/>
          <p:nvPr/>
        </p:nvSpPr>
        <p:spPr>
          <a:xfrm>
            <a:off x="8732701" y="2728911"/>
            <a:ext cx="1676401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>
              <a:spcBef>
                <a:spcPts val="900"/>
              </a:spcBef>
            </a:pPr>
            <a:r>
              <a:rPr sz="1600" i="1">
                <a:latin typeface="Calibri"/>
                <a:ea typeface="Calibri"/>
                <a:cs typeface="Calibri"/>
                <a:sym typeface="Calibri"/>
              </a:rPr>
              <a:t>Word at position i, not i</a:t>
            </a:r>
            <a:r>
              <a:rPr sz="1600" i="1" baseline="30000"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sz="1600" i="1">
                <a:latin typeface="Calibri"/>
                <a:ea typeface="Calibri"/>
                <a:cs typeface="Calibri"/>
                <a:sym typeface="Calibri"/>
              </a:rPr>
              <a:t> word in the dictionary!</a:t>
            </a:r>
          </a:p>
        </p:txBody>
      </p:sp>
      <p:sp>
        <p:nvSpPr>
          <p:cNvPr id="260" name="Shape 260"/>
          <p:cNvSpPr/>
          <p:nvPr/>
        </p:nvSpPr>
        <p:spPr>
          <a:xfrm>
            <a:off x="7536494" y="3706812"/>
            <a:ext cx="2271925" cy="2347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64" h="19836" extrusionOk="0">
                <a:moveTo>
                  <a:pt x="65" y="8050"/>
                </a:moveTo>
                <a:cubicBezTo>
                  <a:pt x="364" y="8989"/>
                  <a:pt x="-974" y="11940"/>
                  <a:pt x="1829" y="13819"/>
                </a:cubicBezTo>
                <a:cubicBezTo>
                  <a:pt x="4632" y="15697"/>
                  <a:pt x="13796" y="21600"/>
                  <a:pt x="16869" y="19319"/>
                </a:cubicBezTo>
                <a:cubicBezTo>
                  <a:pt x="19943" y="17039"/>
                  <a:pt x="20626" y="8050"/>
                  <a:pt x="20284" y="0"/>
                </a:cubicBezTo>
              </a:path>
            </a:pathLst>
          </a:custGeom>
          <a:ln w="25400">
            <a:solidFill/>
            <a:round/>
            <a:tailEnd type="triangle"/>
          </a:ln>
        </p:spPr>
        <p:txBody>
          <a:bodyPr lIns="0" tIns="0" rIns="0" bIns="0"/>
          <a:lstStyle/>
          <a:p>
            <a:pPr lvl="0"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5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5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5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5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5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3" build="p" bldLvl="5" animBg="1" advAuto="0"/>
      <p:bldP spid="259" grpId="2" animBg="1" advAuto="0"/>
      <p:bldP spid="260" grpId="1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400"/>
              <a:t>Example: Spam Filtering</a:t>
            </a:r>
          </a:p>
        </p:txBody>
      </p:sp>
      <p:sp>
        <p:nvSpPr>
          <p:cNvPr id="263" name="Shape 263"/>
          <p:cNvSpPr>
            <a:spLocks noGrp="1"/>
          </p:cNvSpPr>
          <p:nvPr>
            <p:ph type="body" idx="1"/>
          </p:nvPr>
        </p:nvSpPr>
        <p:spPr>
          <a:xfrm>
            <a:off x="762000" y="1447800"/>
            <a:ext cx="8229600" cy="5029200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/>
          <a:p>
            <a:pPr marL="254589" lvl="0" indent="-254589" defTabSz="905255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376">
                <a:solidFill>
                  <a:srgbClr val="333399"/>
                </a:solidFill>
              </a:rPr>
              <a:t>Model:</a:t>
            </a:r>
          </a:p>
          <a:p>
            <a:pPr marL="339453" lvl="0" indent="-339453" defTabSz="905255">
              <a:defRPr sz="1800">
                <a:solidFill>
                  <a:srgbClr val="000000"/>
                </a:solidFill>
              </a:defRPr>
            </a:pPr>
            <a:endParaRPr sz="989">
              <a:solidFill>
                <a:srgbClr val="333399"/>
              </a:solidFill>
            </a:endParaRPr>
          </a:p>
          <a:p>
            <a:pPr marL="254589" lvl="0" indent="-254589" defTabSz="905255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376">
                <a:solidFill>
                  <a:srgbClr val="333399"/>
                </a:solidFill>
              </a:rPr>
              <a:t>What are the parameters?</a:t>
            </a:r>
          </a:p>
          <a:p>
            <a:pPr marL="339453" lvl="0" indent="-339453" defTabSz="905255">
              <a:defRPr sz="1800">
                <a:solidFill>
                  <a:srgbClr val="000000"/>
                </a:solidFill>
              </a:defRPr>
            </a:pPr>
            <a:endParaRPr sz="2376">
              <a:solidFill>
                <a:srgbClr val="333399"/>
              </a:solidFill>
            </a:endParaRPr>
          </a:p>
          <a:p>
            <a:pPr marL="339453" lvl="0" indent="-339453" defTabSz="905255">
              <a:defRPr sz="1800">
                <a:solidFill>
                  <a:srgbClr val="000000"/>
                </a:solidFill>
              </a:defRPr>
            </a:pPr>
            <a:endParaRPr sz="2376">
              <a:solidFill>
                <a:srgbClr val="333399"/>
              </a:solidFill>
            </a:endParaRPr>
          </a:p>
          <a:p>
            <a:pPr marL="339453" lvl="0" indent="-339453" defTabSz="905255">
              <a:defRPr sz="1800">
                <a:solidFill>
                  <a:srgbClr val="000000"/>
                </a:solidFill>
              </a:defRPr>
            </a:pPr>
            <a:endParaRPr sz="2376">
              <a:solidFill>
                <a:srgbClr val="333399"/>
              </a:solidFill>
            </a:endParaRPr>
          </a:p>
          <a:p>
            <a:pPr marL="339453" lvl="0" indent="-339453" defTabSz="905255">
              <a:defRPr sz="1800">
                <a:solidFill>
                  <a:srgbClr val="000000"/>
                </a:solidFill>
              </a:defRPr>
            </a:pPr>
            <a:endParaRPr sz="2376">
              <a:solidFill>
                <a:srgbClr val="333399"/>
              </a:solidFill>
            </a:endParaRPr>
          </a:p>
          <a:p>
            <a:pPr marL="339453" lvl="0" indent="-339453" defTabSz="905255">
              <a:defRPr sz="1800">
                <a:solidFill>
                  <a:srgbClr val="000000"/>
                </a:solidFill>
              </a:defRPr>
            </a:pPr>
            <a:endParaRPr sz="2376">
              <a:solidFill>
                <a:srgbClr val="333399"/>
              </a:solidFill>
            </a:endParaRPr>
          </a:p>
          <a:p>
            <a:pPr marL="339453" lvl="0" indent="-339453" defTabSz="905255">
              <a:defRPr sz="1800">
                <a:solidFill>
                  <a:srgbClr val="000000"/>
                </a:solidFill>
              </a:defRPr>
            </a:pPr>
            <a:endParaRPr sz="2376">
              <a:solidFill>
                <a:srgbClr val="333399"/>
              </a:solidFill>
            </a:endParaRPr>
          </a:p>
          <a:p>
            <a:pPr marL="339453" lvl="0" indent="-339453" defTabSz="905255">
              <a:defRPr sz="1800">
                <a:solidFill>
                  <a:srgbClr val="000000"/>
                </a:solidFill>
              </a:defRPr>
            </a:pPr>
            <a:endParaRPr sz="2376">
              <a:solidFill>
                <a:srgbClr val="333399"/>
              </a:solidFill>
            </a:endParaRPr>
          </a:p>
          <a:p>
            <a:pPr marL="339453" lvl="0" indent="-339453" defTabSz="905255">
              <a:defRPr sz="1800">
                <a:solidFill>
                  <a:srgbClr val="000000"/>
                </a:solidFill>
              </a:defRPr>
            </a:pPr>
            <a:endParaRPr sz="2376">
              <a:solidFill>
                <a:srgbClr val="333399"/>
              </a:solidFill>
            </a:endParaRPr>
          </a:p>
          <a:p>
            <a:pPr marL="254589" lvl="0" indent="-254589" defTabSz="905255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376">
                <a:solidFill>
                  <a:srgbClr val="333399"/>
                </a:solidFill>
              </a:rPr>
              <a:t>Where do these tables come from?</a:t>
            </a:r>
          </a:p>
        </p:txBody>
      </p:sp>
      <p:pic>
        <p:nvPicPr>
          <p:cNvPr id="264" name="image26.png" descr="txp_fi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4735" y="1524000"/>
            <a:ext cx="4847955" cy="572567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Shape 265"/>
          <p:cNvSpPr/>
          <p:nvPr/>
        </p:nvSpPr>
        <p:spPr>
          <a:xfrm>
            <a:off x="4648200" y="3141663"/>
            <a:ext cx="2057400" cy="2386966"/>
          </a:xfrm>
          <a:prstGeom prst="rect">
            <a:avLst/>
          </a:prstGeom>
          <a:ln>
            <a:solidFill/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>
                <a:latin typeface="Courier New"/>
                <a:ea typeface="Courier New"/>
                <a:cs typeface="Courier New"/>
                <a:sym typeface="Courier New"/>
              </a:rPr>
              <a:t>the :  0.0156</a:t>
            </a:r>
          </a:p>
          <a:p>
            <a:pPr lvl="0"/>
            <a:r>
              <a:rPr>
                <a:latin typeface="Courier New"/>
                <a:ea typeface="Courier New"/>
                <a:cs typeface="Courier New"/>
                <a:sym typeface="Courier New"/>
              </a:rPr>
              <a:t>to  :  0.0153</a:t>
            </a:r>
          </a:p>
          <a:p>
            <a:pPr lvl="0"/>
            <a:r>
              <a:rPr>
                <a:latin typeface="Courier New"/>
                <a:ea typeface="Courier New"/>
                <a:cs typeface="Courier New"/>
                <a:sym typeface="Courier New"/>
              </a:rPr>
              <a:t>and :  0.0115</a:t>
            </a:r>
          </a:p>
          <a:p>
            <a:pPr lvl="0"/>
            <a:r>
              <a:rPr>
                <a:latin typeface="Courier New"/>
                <a:ea typeface="Courier New"/>
                <a:cs typeface="Courier New"/>
                <a:sym typeface="Courier New"/>
              </a:rPr>
              <a:t>of  :  0.0095</a:t>
            </a:r>
          </a:p>
          <a:p>
            <a:pPr lvl="0"/>
            <a:r>
              <a:rPr>
                <a:latin typeface="Courier New"/>
                <a:ea typeface="Courier New"/>
                <a:cs typeface="Courier New"/>
                <a:sym typeface="Courier New"/>
              </a:rPr>
              <a:t>you :  0.0093</a:t>
            </a:r>
          </a:p>
          <a:p>
            <a:pPr lvl="0"/>
            <a:r>
              <a:rPr>
                <a:latin typeface="Courier New"/>
                <a:ea typeface="Courier New"/>
                <a:cs typeface="Courier New"/>
                <a:sym typeface="Courier New"/>
              </a:rPr>
              <a:t>a   :  0.0086</a:t>
            </a:r>
          </a:p>
          <a:p>
            <a:pPr lvl="0"/>
            <a:r>
              <a:rPr>
                <a:latin typeface="Courier New"/>
                <a:ea typeface="Courier New"/>
                <a:cs typeface="Courier New"/>
                <a:sym typeface="Courier New"/>
              </a:rPr>
              <a:t>with:  0.0080</a:t>
            </a:r>
          </a:p>
          <a:p>
            <a:pPr lvl="0"/>
            <a:r>
              <a:rPr>
                <a:latin typeface="Courier New"/>
                <a:ea typeface="Courier New"/>
                <a:cs typeface="Courier New"/>
                <a:sym typeface="Courier New"/>
              </a:rPr>
              <a:t>from:  0.0075</a:t>
            </a:r>
          </a:p>
          <a:p>
            <a:pPr lvl="0"/>
            <a:r>
              <a:rPr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</p:txBody>
      </p:sp>
      <p:pic>
        <p:nvPicPr>
          <p:cNvPr id="266" name="image27.png" descr="txp_fi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76800" y="2743200"/>
            <a:ext cx="1606550" cy="2936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image28.png" descr="txp_fi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05800" y="2743200"/>
            <a:ext cx="1466850" cy="293689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Shape 268"/>
          <p:cNvSpPr/>
          <p:nvPr/>
        </p:nvSpPr>
        <p:spPr>
          <a:xfrm>
            <a:off x="8001000" y="3141663"/>
            <a:ext cx="2057400" cy="2386966"/>
          </a:xfrm>
          <a:prstGeom prst="rect">
            <a:avLst/>
          </a:prstGeom>
          <a:ln>
            <a:solidFill/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>
                <a:latin typeface="Courier New"/>
                <a:ea typeface="Courier New"/>
                <a:cs typeface="Courier New"/>
                <a:sym typeface="Courier New"/>
              </a:rPr>
              <a:t>the :  0.0210</a:t>
            </a:r>
          </a:p>
          <a:p>
            <a:pPr lvl="0"/>
            <a:r>
              <a:rPr>
                <a:latin typeface="Courier New"/>
                <a:ea typeface="Courier New"/>
                <a:cs typeface="Courier New"/>
                <a:sym typeface="Courier New"/>
              </a:rPr>
              <a:t>to  :  0.0133</a:t>
            </a:r>
          </a:p>
          <a:p>
            <a:pPr lvl="0"/>
            <a:r>
              <a:rPr>
                <a:latin typeface="Courier New"/>
                <a:ea typeface="Courier New"/>
                <a:cs typeface="Courier New"/>
                <a:sym typeface="Courier New"/>
              </a:rPr>
              <a:t>of  :  0.0119</a:t>
            </a:r>
          </a:p>
          <a:p>
            <a:pPr lvl="0"/>
            <a:r>
              <a:rPr>
                <a:latin typeface="Courier New"/>
                <a:ea typeface="Courier New"/>
                <a:cs typeface="Courier New"/>
                <a:sym typeface="Courier New"/>
              </a:rPr>
              <a:t>2002:  0.0110</a:t>
            </a:r>
          </a:p>
          <a:p>
            <a:pPr lvl="0"/>
            <a:r>
              <a:rPr>
                <a:latin typeface="Courier New"/>
                <a:ea typeface="Courier New"/>
                <a:cs typeface="Courier New"/>
                <a:sym typeface="Courier New"/>
              </a:rPr>
              <a:t>with:  0.0108</a:t>
            </a:r>
          </a:p>
          <a:p>
            <a:pPr lvl="0"/>
            <a:r>
              <a:rPr>
                <a:latin typeface="Courier New"/>
                <a:ea typeface="Courier New"/>
                <a:cs typeface="Courier New"/>
                <a:sym typeface="Courier New"/>
              </a:rPr>
              <a:t>from:  0.0107</a:t>
            </a:r>
          </a:p>
          <a:p>
            <a:pPr lvl="0"/>
            <a:r>
              <a:rPr>
                <a:latin typeface="Courier New"/>
                <a:ea typeface="Courier New"/>
                <a:cs typeface="Courier New"/>
                <a:sym typeface="Courier New"/>
              </a:rPr>
              <a:t>and :  0.0105</a:t>
            </a:r>
          </a:p>
          <a:p>
            <a:pPr lvl="0"/>
            <a:r>
              <a:rPr>
                <a:latin typeface="Courier New"/>
                <a:ea typeface="Courier New"/>
                <a:cs typeface="Courier New"/>
                <a:sym typeface="Courier New"/>
              </a:rPr>
              <a:t>a   :  0.0100</a:t>
            </a:r>
          </a:p>
          <a:p>
            <a:pPr lvl="0"/>
            <a:r>
              <a:rPr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</p:txBody>
      </p:sp>
      <p:pic>
        <p:nvPicPr>
          <p:cNvPr id="269" name="image29.png" descr="txp_fi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26024" y="2743200"/>
            <a:ext cx="712141" cy="278993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Shape 270"/>
          <p:cNvSpPr/>
          <p:nvPr/>
        </p:nvSpPr>
        <p:spPr>
          <a:xfrm>
            <a:off x="1981200" y="3124200"/>
            <a:ext cx="1600200" cy="608965"/>
          </a:xfrm>
          <a:prstGeom prst="rect">
            <a:avLst/>
          </a:prstGeom>
          <a:ln>
            <a:solidFill/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>
                <a:latin typeface="Courier New"/>
                <a:ea typeface="Courier New"/>
                <a:cs typeface="Courier New"/>
                <a:sym typeface="Courier New"/>
              </a:rPr>
              <a:t>ham : 0.66</a:t>
            </a:r>
          </a:p>
          <a:p>
            <a:pPr lvl="0"/>
            <a:r>
              <a:rPr>
                <a:latin typeface="Courier New"/>
                <a:ea typeface="Courier New"/>
                <a:cs typeface="Courier New"/>
                <a:sym typeface="Courier New"/>
              </a:rPr>
              <a:t>spam: 0.33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4" animBg="1" advAuto="0"/>
      <p:bldP spid="265" grpId="2" animBg="1" advAuto="0"/>
      <p:bldP spid="268" grpId="3" animBg="1" advAuto="0"/>
      <p:bldP spid="270" grpId="1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400"/>
              <a:t>Spam Example</a:t>
            </a:r>
          </a:p>
        </p:txBody>
      </p:sp>
      <p:graphicFrame>
        <p:nvGraphicFramePr>
          <p:cNvPr id="273" name="Table 273"/>
          <p:cNvGraphicFramePr/>
          <p:nvPr/>
        </p:nvGraphicFramePr>
        <p:xfrm>
          <a:off x="2590800" y="1600200"/>
          <a:ext cx="6858000" cy="485365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</a:tblGrid>
              <a:tr h="335279">
                <a:tc>
                  <a:txBody>
                    <a:bodyPr/>
                    <a:lstStyle/>
                    <a:p>
                      <a:pPr lvl="0" algn="l">
                        <a:defRPr sz="1800" b="0" i="0"/>
                      </a:pPr>
                      <a:r>
                        <a:rPr sz="1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Word</a:t>
                      </a:r>
                    </a:p>
                  </a:txBody>
                  <a:tcPr marL="45720" marR="45720" anchor="b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P(w|spam)</a:t>
                      </a:r>
                    </a:p>
                  </a:txBody>
                  <a:tcPr marL="45720" marR="45720" anchor="b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P(w|ham)</a:t>
                      </a:r>
                    </a:p>
                  </a:txBody>
                  <a:tcPr marL="45720" marR="45720" anchor="b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Tot Spam</a:t>
                      </a:r>
                    </a:p>
                  </a:txBody>
                  <a:tcPr marL="45720" marR="45720" anchor="b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1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Tot Ham</a:t>
                      </a:r>
                    </a:p>
                  </a:txBody>
                  <a:tcPr marL="45720" marR="45720" anchor="b" horzOverflow="overflow">
                    <a:lnL w="12700">
                      <a:miter lim="400000"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</a:tr>
              <a:tr h="335279">
                <a:tc>
                  <a:txBody>
                    <a:bodyPr/>
                    <a:lstStyle/>
                    <a:p>
                      <a:pPr lvl="0" algn="l">
                        <a:defRPr sz="1800" b="0" i="0"/>
                      </a:pPr>
                      <a:r>
                        <a:rPr sz="1600">
                          <a:solidFill>
                            <a:srgbClr val="008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(prior)</a:t>
                      </a:r>
                    </a:p>
                  </a:txBody>
                  <a:tcPr marL="45720" marR="45720" anchor="b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sz="1800" b="0" i="0"/>
                      </a:pPr>
                      <a:r>
                        <a:rPr sz="1600">
                          <a:solidFill>
                            <a:srgbClr val="008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0.33333</a:t>
                      </a:r>
                    </a:p>
                  </a:txBody>
                  <a:tcPr marL="45720" marR="45720" anchor="b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sz="1800" b="0" i="0"/>
                      </a:pPr>
                      <a:r>
                        <a:rPr sz="1600">
                          <a:solidFill>
                            <a:srgbClr val="008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0.66666</a:t>
                      </a:r>
                    </a:p>
                  </a:txBody>
                  <a:tcPr marL="45720" marR="45720" anchor="b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sz="1800" b="0" i="0"/>
                      </a:pPr>
                      <a:r>
                        <a:rPr sz="1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-1.1</a:t>
                      </a:r>
                    </a:p>
                  </a:txBody>
                  <a:tcPr marL="45720" marR="45720" anchor="b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sz="1800" b="0" i="0"/>
                      </a:pPr>
                      <a:r>
                        <a:rPr sz="1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-0.4</a:t>
                      </a:r>
                    </a:p>
                  </a:txBody>
                  <a:tcPr marL="45720" marR="45720" anchor="b" horzOverflow="overflow">
                    <a:lnL w="12700">
                      <a:miter lim="400000"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</a:tr>
              <a:tr h="335279">
                <a:tc>
                  <a:txBody>
                    <a:bodyPr/>
                    <a:lstStyle/>
                    <a:p>
                      <a:pPr lvl="0" algn="l">
                        <a:defRPr sz="1800" b="0" i="0"/>
                      </a:pPr>
                      <a:r>
                        <a:rPr sz="1600">
                          <a:solidFill>
                            <a:srgbClr val="008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Gary</a:t>
                      </a:r>
                    </a:p>
                  </a:txBody>
                  <a:tcPr marL="45720" marR="45720" anchor="b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sz="1800" b="0" i="0"/>
                      </a:pPr>
                      <a:r>
                        <a:rPr sz="1600">
                          <a:solidFill>
                            <a:srgbClr val="008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0.00002</a:t>
                      </a:r>
                    </a:p>
                  </a:txBody>
                  <a:tcPr marL="45720" marR="45720" anchor="b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sz="1800" b="0" i="0"/>
                      </a:pPr>
                      <a:r>
                        <a:rPr sz="1600">
                          <a:solidFill>
                            <a:srgbClr val="008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0.00021</a:t>
                      </a:r>
                    </a:p>
                  </a:txBody>
                  <a:tcPr marL="45720" marR="45720" anchor="b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sz="1800" b="0" i="0"/>
                      </a:pPr>
                      <a:r>
                        <a:rPr sz="1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-11.8</a:t>
                      </a:r>
                    </a:p>
                  </a:txBody>
                  <a:tcPr marL="45720" marR="45720" anchor="b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sz="1800" b="0" i="0"/>
                      </a:pPr>
                      <a:r>
                        <a:rPr sz="1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-8.9</a:t>
                      </a:r>
                    </a:p>
                  </a:txBody>
                  <a:tcPr marL="45720" marR="45720" anchor="b" horzOverflow="overflow">
                    <a:lnL w="12700">
                      <a:miter lim="400000"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</a:tr>
              <a:tr h="335279">
                <a:tc>
                  <a:txBody>
                    <a:bodyPr/>
                    <a:lstStyle/>
                    <a:p>
                      <a:pPr lvl="0" algn="l">
                        <a:defRPr sz="1800" b="0" i="0"/>
                      </a:pPr>
                      <a:r>
                        <a:rPr sz="1600">
                          <a:solidFill>
                            <a:srgbClr val="008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would</a:t>
                      </a:r>
                    </a:p>
                  </a:txBody>
                  <a:tcPr marL="45720" marR="45720" anchor="b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sz="1800" b="0" i="0"/>
                      </a:pPr>
                      <a:r>
                        <a:rPr sz="1600">
                          <a:solidFill>
                            <a:srgbClr val="008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0.00069</a:t>
                      </a:r>
                    </a:p>
                  </a:txBody>
                  <a:tcPr marL="45720" marR="45720" anchor="b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sz="1800" b="0" i="0"/>
                      </a:pPr>
                      <a:r>
                        <a:rPr sz="1600">
                          <a:solidFill>
                            <a:srgbClr val="008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0.00084</a:t>
                      </a:r>
                    </a:p>
                  </a:txBody>
                  <a:tcPr marL="45720" marR="45720" anchor="b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sz="1800" b="0" i="0"/>
                      </a:pPr>
                      <a:r>
                        <a:rPr sz="1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-19.1</a:t>
                      </a:r>
                    </a:p>
                  </a:txBody>
                  <a:tcPr marL="45720" marR="45720" anchor="b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sz="1800" b="0" i="0"/>
                      </a:pPr>
                      <a:r>
                        <a:rPr sz="1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-16.0</a:t>
                      </a:r>
                    </a:p>
                  </a:txBody>
                  <a:tcPr marL="45720" marR="45720" anchor="b" horzOverflow="overflow">
                    <a:lnL w="12700">
                      <a:miter lim="400000"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</a:tr>
              <a:tr h="335279">
                <a:tc>
                  <a:txBody>
                    <a:bodyPr/>
                    <a:lstStyle/>
                    <a:p>
                      <a:pPr lvl="0" algn="l">
                        <a:defRPr sz="1800" b="0" i="0"/>
                      </a:pPr>
                      <a:r>
                        <a:rPr sz="1600">
                          <a:solidFill>
                            <a:srgbClr val="CC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you</a:t>
                      </a:r>
                    </a:p>
                  </a:txBody>
                  <a:tcPr marL="45720" marR="45720" anchor="b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sz="1800" b="0" i="0"/>
                      </a:pPr>
                      <a:r>
                        <a:rPr sz="1600">
                          <a:solidFill>
                            <a:srgbClr val="CC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0.00881</a:t>
                      </a:r>
                    </a:p>
                  </a:txBody>
                  <a:tcPr marL="45720" marR="45720" anchor="b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sz="1800" b="0" i="0"/>
                      </a:pPr>
                      <a:r>
                        <a:rPr sz="1600">
                          <a:solidFill>
                            <a:srgbClr val="CC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0.00304</a:t>
                      </a:r>
                    </a:p>
                  </a:txBody>
                  <a:tcPr marL="45720" marR="45720" anchor="b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sz="1800" b="0" i="0"/>
                      </a:pPr>
                      <a:r>
                        <a:rPr sz="1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-23.8</a:t>
                      </a:r>
                    </a:p>
                  </a:txBody>
                  <a:tcPr marL="45720" marR="45720" anchor="b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sz="1800" b="0" i="0"/>
                      </a:pPr>
                      <a:r>
                        <a:rPr sz="1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-21.8</a:t>
                      </a:r>
                    </a:p>
                  </a:txBody>
                  <a:tcPr marL="45720" marR="45720" anchor="b" horzOverflow="overflow">
                    <a:lnL w="12700">
                      <a:miter lim="400000"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</a:tr>
              <a:tr h="335279">
                <a:tc>
                  <a:txBody>
                    <a:bodyPr/>
                    <a:lstStyle/>
                    <a:p>
                      <a:pPr lvl="0" algn="l">
                        <a:defRPr sz="1800" b="0" i="0"/>
                      </a:pPr>
                      <a:r>
                        <a:rPr sz="1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like</a:t>
                      </a:r>
                    </a:p>
                  </a:txBody>
                  <a:tcPr marL="45720" marR="45720" anchor="b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sz="1800" b="0" i="0"/>
                      </a:pPr>
                      <a:r>
                        <a:rPr sz="1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0.00086</a:t>
                      </a:r>
                    </a:p>
                  </a:txBody>
                  <a:tcPr marL="45720" marR="45720" anchor="b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sz="1800" b="0" i="0"/>
                      </a:pPr>
                      <a:r>
                        <a:rPr sz="1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0.00083</a:t>
                      </a:r>
                    </a:p>
                  </a:txBody>
                  <a:tcPr marL="45720" marR="45720" anchor="b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sz="1800" b="0" i="0"/>
                      </a:pPr>
                      <a:r>
                        <a:rPr sz="1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-30.9</a:t>
                      </a:r>
                    </a:p>
                  </a:txBody>
                  <a:tcPr marL="45720" marR="45720" anchor="b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sz="1800" b="0" i="0"/>
                      </a:pPr>
                      <a:r>
                        <a:rPr sz="1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-28.9</a:t>
                      </a:r>
                    </a:p>
                  </a:txBody>
                  <a:tcPr marL="45720" marR="45720" anchor="b" horzOverflow="overflow">
                    <a:lnL w="12700">
                      <a:miter lim="400000"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</a:tr>
              <a:tr h="335279">
                <a:tc>
                  <a:txBody>
                    <a:bodyPr/>
                    <a:lstStyle/>
                    <a:p>
                      <a:pPr lvl="0" algn="l">
                        <a:defRPr sz="1800" b="0" i="0"/>
                      </a:pPr>
                      <a:r>
                        <a:rPr sz="1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to</a:t>
                      </a:r>
                    </a:p>
                  </a:txBody>
                  <a:tcPr marL="45720" marR="45720" anchor="b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sz="1800" b="0" i="0"/>
                      </a:pPr>
                      <a:r>
                        <a:rPr sz="1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0.01517</a:t>
                      </a:r>
                    </a:p>
                  </a:txBody>
                  <a:tcPr marL="45720" marR="45720" anchor="b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sz="1800" b="0" i="0"/>
                      </a:pPr>
                      <a:r>
                        <a:rPr sz="1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0.01339</a:t>
                      </a:r>
                    </a:p>
                  </a:txBody>
                  <a:tcPr marL="45720" marR="45720" anchor="b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sz="1800" b="0" i="0"/>
                      </a:pPr>
                      <a:r>
                        <a:rPr sz="1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-35.1</a:t>
                      </a:r>
                    </a:p>
                  </a:txBody>
                  <a:tcPr marL="45720" marR="45720" anchor="b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sz="1800" b="0" i="0"/>
                      </a:pPr>
                      <a:r>
                        <a:rPr sz="1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-33.2</a:t>
                      </a:r>
                    </a:p>
                  </a:txBody>
                  <a:tcPr marL="45720" marR="45720" anchor="b" horzOverflow="overflow">
                    <a:lnL w="12700">
                      <a:miter lim="400000"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</a:tr>
              <a:tr h="335279">
                <a:tc>
                  <a:txBody>
                    <a:bodyPr/>
                    <a:lstStyle/>
                    <a:p>
                      <a:pPr lvl="0" algn="l">
                        <a:defRPr sz="1800" b="0" i="0"/>
                      </a:pPr>
                      <a:r>
                        <a:rPr sz="1600">
                          <a:solidFill>
                            <a:srgbClr val="CC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lose</a:t>
                      </a:r>
                    </a:p>
                  </a:txBody>
                  <a:tcPr marL="45720" marR="45720" anchor="b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sz="1800" b="0" i="0"/>
                      </a:pPr>
                      <a:r>
                        <a:rPr sz="1600">
                          <a:solidFill>
                            <a:srgbClr val="CC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0.00008</a:t>
                      </a:r>
                    </a:p>
                  </a:txBody>
                  <a:tcPr marL="45720" marR="45720" anchor="b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sz="1800" b="0" i="0"/>
                      </a:pPr>
                      <a:r>
                        <a:rPr sz="1600">
                          <a:solidFill>
                            <a:srgbClr val="CC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0.00002</a:t>
                      </a:r>
                    </a:p>
                  </a:txBody>
                  <a:tcPr marL="45720" marR="45720" anchor="b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sz="1800" b="0" i="0"/>
                      </a:pPr>
                      <a:r>
                        <a:rPr sz="1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-44.5</a:t>
                      </a:r>
                    </a:p>
                  </a:txBody>
                  <a:tcPr marL="45720" marR="45720" anchor="b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sz="1800" b="0" i="0"/>
                      </a:pPr>
                      <a:r>
                        <a:rPr sz="1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-44.0</a:t>
                      </a:r>
                    </a:p>
                  </a:txBody>
                  <a:tcPr marL="45720" marR="45720" anchor="b" horzOverflow="overflow">
                    <a:lnL w="12700">
                      <a:miter lim="400000"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</a:tr>
              <a:tr h="335279">
                <a:tc>
                  <a:txBody>
                    <a:bodyPr/>
                    <a:lstStyle/>
                    <a:p>
                      <a:pPr lvl="0" algn="l">
                        <a:defRPr sz="1800" b="0" i="0"/>
                      </a:pPr>
                      <a:r>
                        <a:rPr sz="1600">
                          <a:solidFill>
                            <a:srgbClr val="CC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weight</a:t>
                      </a:r>
                    </a:p>
                  </a:txBody>
                  <a:tcPr marL="45720" marR="45720" anchor="b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sz="1800" b="0" i="0"/>
                      </a:pPr>
                      <a:r>
                        <a:rPr sz="1600">
                          <a:solidFill>
                            <a:srgbClr val="CC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0.00016</a:t>
                      </a:r>
                    </a:p>
                  </a:txBody>
                  <a:tcPr marL="45720" marR="45720" anchor="b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sz="1800" b="0" i="0"/>
                      </a:pPr>
                      <a:r>
                        <a:rPr sz="1600">
                          <a:solidFill>
                            <a:srgbClr val="CC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0.00002</a:t>
                      </a:r>
                    </a:p>
                  </a:txBody>
                  <a:tcPr marL="45720" marR="45720" anchor="b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sz="1800" b="0" i="0"/>
                      </a:pPr>
                      <a:r>
                        <a:rPr sz="1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-53.3</a:t>
                      </a:r>
                    </a:p>
                  </a:txBody>
                  <a:tcPr marL="45720" marR="45720" anchor="b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sz="1800" b="0" i="0"/>
                      </a:pPr>
                      <a:r>
                        <a:rPr sz="1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-55.0</a:t>
                      </a:r>
                    </a:p>
                  </a:txBody>
                  <a:tcPr marL="45720" marR="45720" anchor="b" horzOverflow="overflow">
                    <a:lnL w="12700">
                      <a:miter lim="400000"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</a:tr>
              <a:tr h="335279">
                <a:tc>
                  <a:txBody>
                    <a:bodyPr/>
                    <a:lstStyle/>
                    <a:p>
                      <a:pPr lvl="0" algn="l">
                        <a:defRPr sz="1800" b="0" i="0"/>
                      </a:pPr>
                      <a:r>
                        <a:rPr sz="1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while</a:t>
                      </a:r>
                    </a:p>
                  </a:txBody>
                  <a:tcPr marL="45720" marR="45720" anchor="b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sz="1800" b="0" i="0"/>
                      </a:pPr>
                      <a:r>
                        <a:rPr sz="1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0.00027</a:t>
                      </a:r>
                    </a:p>
                  </a:txBody>
                  <a:tcPr marL="45720" marR="45720" anchor="b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sz="1800" b="0" i="0"/>
                      </a:pPr>
                      <a:r>
                        <a:rPr sz="1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0.00027</a:t>
                      </a:r>
                    </a:p>
                  </a:txBody>
                  <a:tcPr marL="45720" marR="45720" anchor="b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sz="1800" b="0" i="0"/>
                      </a:pPr>
                      <a:r>
                        <a:rPr sz="1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-61.5</a:t>
                      </a:r>
                    </a:p>
                  </a:txBody>
                  <a:tcPr marL="45720" marR="45720" anchor="b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sz="1800" b="0" i="0"/>
                      </a:pPr>
                      <a:r>
                        <a:rPr sz="1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-63.2</a:t>
                      </a:r>
                    </a:p>
                  </a:txBody>
                  <a:tcPr marL="45720" marR="45720" anchor="b" horzOverflow="overflow">
                    <a:lnL w="12700">
                      <a:miter lim="400000"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</a:tr>
              <a:tr h="335279">
                <a:tc>
                  <a:txBody>
                    <a:bodyPr/>
                    <a:lstStyle/>
                    <a:p>
                      <a:pPr lvl="0" algn="l">
                        <a:defRPr sz="1800" b="0" i="0"/>
                      </a:pPr>
                      <a:r>
                        <a:rPr sz="1600">
                          <a:solidFill>
                            <a:srgbClr val="CC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you</a:t>
                      </a:r>
                    </a:p>
                  </a:txBody>
                  <a:tcPr marL="45720" marR="45720" anchor="b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sz="1800" b="0" i="0"/>
                      </a:pPr>
                      <a:r>
                        <a:rPr sz="1600">
                          <a:solidFill>
                            <a:srgbClr val="CC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0.00881</a:t>
                      </a:r>
                    </a:p>
                  </a:txBody>
                  <a:tcPr marL="45720" marR="45720" anchor="b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sz="1800" b="0" i="0"/>
                      </a:pPr>
                      <a:r>
                        <a:rPr sz="1600">
                          <a:solidFill>
                            <a:srgbClr val="CC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0.00304</a:t>
                      </a:r>
                    </a:p>
                  </a:txBody>
                  <a:tcPr marL="45720" marR="45720" anchor="b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sz="1800" b="0" i="0"/>
                      </a:pPr>
                      <a:r>
                        <a:rPr sz="1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-66.2</a:t>
                      </a:r>
                    </a:p>
                  </a:txBody>
                  <a:tcPr marL="45720" marR="45720" anchor="b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sz="1800" b="0" i="0"/>
                      </a:pPr>
                      <a:r>
                        <a:rPr sz="1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-69.0</a:t>
                      </a:r>
                    </a:p>
                  </a:txBody>
                  <a:tcPr marL="45720" marR="45720" anchor="b" horzOverflow="overflow">
                    <a:lnL w="12700">
                      <a:miter lim="400000"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</a:tr>
              <a:tr h="335279">
                <a:tc>
                  <a:txBody>
                    <a:bodyPr/>
                    <a:lstStyle/>
                    <a:p>
                      <a:pPr lvl="0" algn="l">
                        <a:defRPr sz="1800" b="0" i="0"/>
                      </a:pPr>
                      <a:r>
                        <a:rPr sz="1600">
                          <a:solidFill>
                            <a:srgbClr val="CC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sleep</a:t>
                      </a:r>
                    </a:p>
                  </a:txBody>
                  <a:tcPr marL="45720" marR="45720" anchor="b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sz="1800" b="0" i="0"/>
                      </a:pPr>
                      <a:r>
                        <a:rPr sz="1600">
                          <a:solidFill>
                            <a:srgbClr val="CC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0.00006</a:t>
                      </a:r>
                    </a:p>
                  </a:txBody>
                  <a:tcPr marL="45720" marR="45720" anchor="b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sz="1800" b="0" i="0"/>
                      </a:pPr>
                      <a:r>
                        <a:rPr sz="1600">
                          <a:solidFill>
                            <a:srgbClr val="CC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0.00001</a:t>
                      </a:r>
                    </a:p>
                  </a:txBody>
                  <a:tcPr marL="45720" marR="45720" anchor="b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sz="1800" b="0" i="0"/>
                      </a:pPr>
                      <a:r>
                        <a:rPr sz="1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-76.0</a:t>
                      </a:r>
                    </a:p>
                  </a:txBody>
                  <a:tcPr marL="45720" marR="45720" anchor="b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sz="1800" b="0" i="0"/>
                      </a:pPr>
                      <a:r>
                        <a:rPr sz="16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-80.5</a:t>
                      </a:r>
                    </a:p>
                  </a:txBody>
                  <a:tcPr marL="45720" marR="45720" anchor="b" horzOverflow="overflow">
                    <a:lnL w="12700">
                      <a:miter lim="400000"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74" name="Shape 274"/>
          <p:cNvSpPr/>
          <p:nvPr/>
        </p:nvSpPr>
        <p:spPr>
          <a:xfrm>
            <a:off x="7391400" y="5943599"/>
            <a:ext cx="22098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000"/>
              </a:spcBef>
              <a:defRPr>
                <a:solidFill>
                  <a:srgbClr val="CC0000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CC0000"/>
                </a:solidFill>
              </a:rPr>
              <a:t>P(spam | w) = 98.9</a:t>
            </a:r>
          </a:p>
        </p:txBody>
      </p:sp>
      <p:sp>
        <p:nvSpPr>
          <p:cNvPr id="275" name="Shape 275"/>
          <p:cNvSpPr/>
          <p:nvPr/>
        </p:nvSpPr>
        <p:spPr>
          <a:xfrm>
            <a:off x="7315200" y="5791200"/>
            <a:ext cx="2209801" cy="0"/>
          </a:xfrm>
          <a:prstGeom prst="line">
            <a:avLst/>
          </a:prstGeom>
          <a:ln>
            <a:solidFill/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76" name="Shape 276"/>
          <p:cNvSpPr/>
          <p:nvPr/>
        </p:nvSpPr>
        <p:spPr>
          <a:xfrm>
            <a:off x="2590800" y="3352800"/>
            <a:ext cx="6858000" cy="2286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77" name="Shape 277"/>
          <p:cNvSpPr/>
          <p:nvPr/>
        </p:nvSpPr>
        <p:spPr>
          <a:xfrm>
            <a:off x="2590800" y="2971800"/>
            <a:ext cx="6858000" cy="2667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78" name="Shape 278"/>
          <p:cNvSpPr/>
          <p:nvPr/>
        </p:nvSpPr>
        <p:spPr>
          <a:xfrm>
            <a:off x="2590800" y="2667000"/>
            <a:ext cx="6858000" cy="2971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79" name="Shape 279"/>
          <p:cNvSpPr/>
          <p:nvPr/>
        </p:nvSpPr>
        <p:spPr>
          <a:xfrm>
            <a:off x="2590800" y="2286000"/>
            <a:ext cx="6858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5" animBg="1" advAuto="0"/>
      <p:bldP spid="275" grpId="6" animBg="1" advAuto="0"/>
      <p:bldP spid="276" grpId="4" animBg="1" advAuto="0"/>
      <p:bldP spid="277" grpId="3" animBg="1" advAuto="0"/>
      <p:bldP spid="278" grpId="2" animBg="1" advAuto="0"/>
      <p:bldP spid="279" grpId="1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400"/>
              <a:t>Training and Testing</a:t>
            </a:r>
          </a:p>
        </p:txBody>
      </p:sp>
      <p:pic>
        <p:nvPicPr>
          <p:cNvPr id="282" name="image3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945" y="2235200"/>
            <a:ext cx="3579511" cy="294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image3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16513" y="2340708"/>
            <a:ext cx="3842742" cy="21550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image32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17423" y="2209800"/>
            <a:ext cx="3804753" cy="2946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400"/>
              <a:t>Important Concepts</a:t>
            </a:r>
          </a:p>
        </p:txBody>
      </p:sp>
      <p:sp>
        <p:nvSpPr>
          <p:cNvPr id="287" name="Shape 287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6324600" cy="495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185156" lvl="0" indent="-185156" defTabSz="877823">
              <a:lnSpc>
                <a:spcPct val="80000"/>
              </a:lnSpc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r>
              <a:rPr sz="1727">
                <a:solidFill>
                  <a:srgbClr val="333399"/>
                </a:solidFill>
              </a:rPr>
              <a:t>Data: labeled instances, e.g. emails marked spam/ham</a:t>
            </a:r>
          </a:p>
          <a:p>
            <a:pPr marL="595636" lvl="1" indent="-156747" defTabSz="877823">
              <a:lnSpc>
                <a:spcPct val="80000"/>
              </a:lnSpc>
              <a:spcBef>
                <a:spcPts val="3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1536"/>
              <a:t>Training set</a:t>
            </a:r>
            <a:endParaRPr sz="2688"/>
          </a:p>
          <a:p>
            <a:pPr marL="595636" lvl="1" indent="-156747" defTabSz="877823">
              <a:lnSpc>
                <a:spcPct val="80000"/>
              </a:lnSpc>
              <a:spcBef>
                <a:spcPts val="3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1536"/>
              <a:t>Held out set</a:t>
            </a:r>
            <a:endParaRPr sz="2688"/>
          </a:p>
          <a:p>
            <a:pPr marL="595636" lvl="1" indent="-156747" defTabSz="877823">
              <a:lnSpc>
                <a:spcPct val="80000"/>
              </a:lnSpc>
              <a:spcBef>
                <a:spcPts val="3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1536"/>
              <a:t>Test set</a:t>
            </a:r>
            <a:endParaRPr sz="2688"/>
          </a:p>
          <a:p>
            <a:pPr marL="713196" lvl="1" indent="-274307" defTabSz="877823">
              <a:lnSpc>
                <a:spcPct val="80000"/>
              </a:lnSpc>
              <a:spcBef>
                <a:spcPts val="6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endParaRPr sz="768"/>
          </a:p>
          <a:p>
            <a:pPr marL="185156" lvl="0" indent="-185156" defTabSz="877823">
              <a:lnSpc>
                <a:spcPct val="80000"/>
              </a:lnSpc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r>
              <a:rPr sz="1727">
                <a:solidFill>
                  <a:srgbClr val="333399"/>
                </a:solidFill>
              </a:rPr>
              <a:t>Features: attribute-value pairs which characterize each x</a:t>
            </a:r>
          </a:p>
          <a:p>
            <a:pPr marL="329166" lvl="0" indent="-329166" defTabSz="877823">
              <a:lnSpc>
                <a:spcPct val="80000"/>
              </a:lnSpc>
              <a:buSzTx/>
              <a:buNone/>
              <a:defRPr sz="1800">
                <a:solidFill>
                  <a:srgbClr val="000000"/>
                </a:solidFill>
              </a:defRPr>
            </a:pPr>
            <a:endParaRPr sz="672">
              <a:solidFill>
                <a:srgbClr val="333399"/>
              </a:solidFill>
            </a:endParaRPr>
          </a:p>
          <a:p>
            <a:pPr marL="185156" lvl="0" indent="-185156" defTabSz="877823">
              <a:lnSpc>
                <a:spcPct val="80000"/>
              </a:lnSpc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r>
              <a:rPr sz="1727">
                <a:solidFill>
                  <a:srgbClr val="333399"/>
                </a:solidFill>
              </a:rPr>
              <a:t>Experimentation cycle</a:t>
            </a:r>
          </a:p>
          <a:p>
            <a:pPr marL="595636" lvl="1" indent="-156747" defTabSz="877823">
              <a:lnSpc>
                <a:spcPct val="80000"/>
              </a:lnSpc>
              <a:spcBef>
                <a:spcPts val="3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1536"/>
              <a:t>Learn parameters (e.g. model probabilities) on training set</a:t>
            </a:r>
            <a:endParaRPr sz="2688"/>
          </a:p>
          <a:p>
            <a:pPr marL="595636" lvl="1" indent="-156747" defTabSz="877823">
              <a:lnSpc>
                <a:spcPct val="80000"/>
              </a:lnSpc>
              <a:spcBef>
                <a:spcPts val="3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1536"/>
              <a:t>(Tune hyperparameters on held-out set)</a:t>
            </a:r>
            <a:endParaRPr sz="2688"/>
          </a:p>
          <a:p>
            <a:pPr marL="595636" lvl="1" indent="-156747" defTabSz="877823">
              <a:lnSpc>
                <a:spcPct val="80000"/>
              </a:lnSpc>
              <a:spcBef>
                <a:spcPts val="3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1536"/>
              <a:t>Compute accuracy of test set</a:t>
            </a:r>
            <a:endParaRPr sz="2688"/>
          </a:p>
          <a:p>
            <a:pPr marL="595636" lvl="1" indent="-156747" defTabSz="877823">
              <a:lnSpc>
                <a:spcPct val="80000"/>
              </a:lnSpc>
              <a:spcBef>
                <a:spcPts val="3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1536"/>
              <a:t>Very important: never “peek” at the test set!</a:t>
            </a:r>
            <a:endParaRPr sz="2688"/>
          </a:p>
          <a:p>
            <a:pPr marL="713196" lvl="1" indent="-274307" defTabSz="877823">
              <a:lnSpc>
                <a:spcPct val="80000"/>
              </a:lnSpc>
              <a:spcBef>
                <a:spcPts val="6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endParaRPr sz="672"/>
          </a:p>
          <a:p>
            <a:pPr marL="185156" lvl="0" indent="-185156" defTabSz="877823">
              <a:lnSpc>
                <a:spcPct val="80000"/>
              </a:lnSpc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r>
              <a:rPr sz="1727">
                <a:solidFill>
                  <a:srgbClr val="333399"/>
                </a:solidFill>
              </a:rPr>
              <a:t>Evaluation</a:t>
            </a:r>
          </a:p>
          <a:p>
            <a:pPr marL="595636" lvl="1" indent="-156747" defTabSz="877823">
              <a:lnSpc>
                <a:spcPct val="80000"/>
              </a:lnSpc>
              <a:spcBef>
                <a:spcPts val="3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1536"/>
              <a:t>Accuracy: fraction of instances predicted correctly</a:t>
            </a:r>
            <a:endParaRPr sz="2688"/>
          </a:p>
          <a:p>
            <a:pPr marL="713196" lvl="1" indent="-274307" defTabSz="877823">
              <a:lnSpc>
                <a:spcPct val="80000"/>
              </a:lnSpc>
              <a:spcBef>
                <a:spcPts val="6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endParaRPr sz="959"/>
          </a:p>
          <a:p>
            <a:pPr marL="185156" lvl="0" indent="-185156" defTabSz="877823">
              <a:lnSpc>
                <a:spcPct val="80000"/>
              </a:lnSpc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r>
              <a:rPr sz="1727">
                <a:solidFill>
                  <a:srgbClr val="333399"/>
                </a:solidFill>
              </a:rPr>
              <a:t>Overfitting and generalization</a:t>
            </a:r>
          </a:p>
          <a:p>
            <a:pPr marL="595636" lvl="1" indent="-156747" defTabSz="877823">
              <a:lnSpc>
                <a:spcPct val="80000"/>
              </a:lnSpc>
              <a:spcBef>
                <a:spcPts val="3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1536"/>
              <a:t>Want a classifier which does well on </a:t>
            </a:r>
            <a:r>
              <a:rPr sz="1536" i="1"/>
              <a:t>test</a:t>
            </a:r>
            <a:r>
              <a:rPr sz="1536"/>
              <a:t> data</a:t>
            </a:r>
            <a:endParaRPr sz="2688"/>
          </a:p>
          <a:p>
            <a:pPr marL="595636" lvl="1" indent="-156747" defTabSz="877823">
              <a:lnSpc>
                <a:spcPct val="80000"/>
              </a:lnSpc>
              <a:spcBef>
                <a:spcPts val="3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1536"/>
              <a:t>Overfitting: fitting the training data very closely, but not generalizing well</a:t>
            </a:r>
            <a:endParaRPr sz="2688"/>
          </a:p>
          <a:p>
            <a:pPr marL="595636" lvl="1" indent="-156747" defTabSz="877823">
              <a:lnSpc>
                <a:spcPct val="80000"/>
              </a:lnSpc>
              <a:spcBef>
                <a:spcPts val="3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1536"/>
              <a:t>We’ll investigate overfitting and generalization formally in a few lectures</a:t>
            </a:r>
          </a:p>
        </p:txBody>
      </p:sp>
      <p:grpSp>
        <p:nvGrpSpPr>
          <p:cNvPr id="290" name="Group 290"/>
          <p:cNvGrpSpPr/>
          <p:nvPr/>
        </p:nvGrpSpPr>
        <p:grpSpPr>
          <a:xfrm>
            <a:off x="6934200" y="1600200"/>
            <a:ext cx="1676400" cy="2590800"/>
            <a:chOff x="0" y="0"/>
            <a:chExt cx="1676400" cy="2590800"/>
          </a:xfrm>
        </p:grpSpPr>
        <p:sp>
          <p:nvSpPr>
            <p:cNvPr id="288" name="Shape 288"/>
            <p:cNvSpPr/>
            <p:nvPr/>
          </p:nvSpPr>
          <p:spPr>
            <a:xfrm>
              <a:off x="0" y="0"/>
              <a:ext cx="1676400" cy="2590800"/>
            </a:xfrm>
            <a:prstGeom prst="rect">
              <a:avLst/>
            </a:prstGeom>
            <a:solidFill>
              <a:srgbClr val="BBE0E3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345952" y="982979"/>
              <a:ext cx="984496" cy="624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ctr"/>
              <a:r>
                <a:rPr>
                  <a:latin typeface="Calibri"/>
                  <a:ea typeface="Calibri"/>
                  <a:cs typeface="Calibri"/>
                  <a:sym typeface="Calibri"/>
                </a:rPr>
                <a:t>Training</a:t>
              </a:r>
            </a:p>
            <a:p>
              <a:pPr lvl="0" algn="ctr"/>
              <a:r>
                <a:rPr>
                  <a:latin typeface="Calibri"/>
                  <a:ea typeface="Calibri"/>
                  <a:cs typeface="Calibri"/>
                  <a:sym typeface="Calibri"/>
                </a:rPr>
                <a:t>Data</a:t>
              </a:r>
            </a:p>
          </p:txBody>
        </p:sp>
      </p:grpSp>
      <p:grpSp>
        <p:nvGrpSpPr>
          <p:cNvPr id="293" name="Group 293"/>
          <p:cNvGrpSpPr/>
          <p:nvPr/>
        </p:nvGrpSpPr>
        <p:grpSpPr>
          <a:xfrm>
            <a:off x="6934200" y="4267200"/>
            <a:ext cx="1676400" cy="990600"/>
            <a:chOff x="0" y="0"/>
            <a:chExt cx="1676400" cy="990600"/>
          </a:xfrm>
        </p:grpSpPr>
        <p:sp>
          <p:nvSpPr>
            <p:cNvPr id="291" name="Shape 291"/>
            <p:cNvSpPr/>
            <p:nvPr/>
          </p:nvSpPr>
          <p:spPr>
            <a:xfrm>
              <a:off x="0" y="0"/>
              <a:ext cx="1676400" cy="990600"/>
            </a:xfrm>
            <a:prstGeom prst="rect">
              <a:avLst/>
            </a:prstGeom>
            <a:solidFill>
              <a:srgbClr val="FFCCCC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290420" y="182879"/>
              <a:ext cx="1095560" cy="624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ctr"/>
              <a:r>
                <a:rPr>
                  <a:latin typeface="Calibri"/>
                  <a:ea typeface="Calibri"/>
                  <a:cs typeface="Calibri"/>
                  <a:sym typeface="Calibri"/>
                </a:rPr>
                <a:t>Held-Out</a:t>
              </a:r>
            </a:p>
            <a:p>
              <a:pPr lvl="0" algn="ctr"/>
              <a:r>
                <a:rPr>
                  <a:latin typeface="Calibri"/>
                  <a:ea typeface="Calibri"/>
                  <a:cs typeface="Calibri"/>
                  <a:sym typeface="Calibri"/>
                </a:rPr>
                <a:t>Data</a:t>
              </a:r>
            </a:p>
          </p:txBody>
        </p:sp>
      </p:grpSp>
      <p:grpSp>
        <p:nvGrpSpPr>
          <p:cNvPr id="296" name="Group 296"/>
          <p:cNvGrpSpPr/>
          <p:nvPr/>
        </p:nvGrpSpPr>
        <p:grpSpPr>
          <a:xfrm>
            <a:off x="6934200" y="5334000"/>
            <a:ext cx="1676400" cy="914400"/>
            <a:chOff x="0" y="0"/>
            <a:chExt cx="1676400" cy="914400"/>
          </a:xfrm>
        </p:grpSpPr>
        <p:sp>
          <p:nvSpPr>
            <p:cNvPr id="294" name="Shape 294"/>
            <p:cNvSpPr/>
            <p:nvPr/>
          </p:nvSpPr>
          <p:spPr>
            <a:xfrm>
              <a:off x="0" y="0"/>
              <a:ext cx="1676400" cy="914400"/>
            </a:xfrm>
            <a:prstGeom prst="rect">
              <a:avLst/>
            </a:prstGeom>
            <a:solidFill>
              <a:srgbClr val="BDE6B2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545642" y="144779"/>
              <a:ext cx="585116" cy="624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ctr"/>
              <a:r>
                <a:rPr>
                  <a:latin typeface="Calibri"/>
                  <a:ea typeface="Calibri"/>
                  <a:cs typeface="Calibri"/>
                  <a:sym typeface="Calibri"/>
                </a:rPr>
                <a:t>Test</a:t>
              </a:r>
            </a:p>
            <a:p>
              <a:pPr lvl="0" algn="ctr"/>
              <a:r>
                <a:rPr>
                  <a:latin typeface="Calibri"/>
                  <a:ea typeface="Calibri"/>
                  <a:cs typeface="Calibri"/>
                  <a:sym typeface="Calibri"/>
                </a:rPr>
                <a:t>Data</a:t>
              </a:r>
            </a:p>
          </p:txBody>
        </p:sp>
      </p:grpSp>
      <p:pic>
        <p:nvPicPr>
          <p:cNvPr id="297" name="image3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39933" y="1600200"/>
            <a:ext cx="2777207" cy="228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image34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45492" y="3886200"/>
            <a:ext cx="2164773" cy="167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image35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46385" y="5388709"/>
            <a:ext cx="2212275" cy="12406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8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8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8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8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8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1" build="p" bldLvl="5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400"/>
              <a:t>Machine Learning</a:t>
            </a:r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xfrm>
            <a:off x="914400" y="1595436"/>
            <a:ext cx="10363200" cy="4729165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00021" lvl="0" indent="-300021"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333399"/>
                </a:solidFill>
              </a:rPr>
              <a:t>Up until now: how use a model to make optimal decisions</a:t>
            </a:r>
          </a:p>
          <a:p>
            <a:pPr marL="742912" lvl="1" indent="-285737">
              <a:spcBef>
                <a:spcPts val="6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endParaRPr sz="2400"/>
          </a:p>
          <a:p>
            <a:pPr marL="300021" lvl="0" indent="-300021"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333399"/>
                </a:solidFill>
              </a:rPr>
              <a:t>Machine learning: how to acquire a model from data / experience</a:t>
            </a:r>
          </a:p>
          <a:p>
            <a:pPr marL="702093" lvl="1" indent="-244917">
              <a:spcBef>
                <a:spcPts val="5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2400"/>
              <a:t>Learning parameters (e.g. probabilities)</a:t>
            </a:r>
            <a:endParaRPr sz="2800"/>
          </a:p>
          <a:p>
            <a:pPr marL="702093" lvl="1" indent="-244917">
              <a:spcBef>
                <a:spcPts val="5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2400"/>
              <a:t>Learning structure (e.g. BN graphs)</a:t>
            </a:r>
            <a:endParaRPr sz="2800"/>
          </a:p>
          <a:p>
            <a:pPr marL="702093" lvl="1" indent="-244917">
              <a:spcBef>
                <a:spcPts val="5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2400"/>
              <a:t>Learning hidden concepts (e.g. clustering)</a:t>
            </a:r>
            <a:endParaRPr sz="2800"/>
          </a:p>
          <a:p>
            <a:pPr marL="742912" lvl="1" indent="-285737">
              <a:spcBef>
                <a:spcPts val="6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endParaRPr sz="2400"/>
          </a:p>
          <a:p>
            <a:pPr marL="300021" lvl="0" indent="-300021"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333399"/>
                </a:solidFill>
              </a:rPr>
              <a:t>Today: model-based classification with Naive Bayes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400"/>
              <a:t>Generalization and Overfitting</a:t>
            </a:r>
          </a:p>
        </p:txBody>
      </p:sp>
      <p:pic>
        <p:nvPicPr>
          <p:cNvPr id="302" name="image3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073" y="1295400"/>
            <a:ext cx="3121642" cy="4667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image3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38600" y="1295452"/>
            <a:ext cx="3352800" cy="46671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image38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96982" y="1295400"/>
            <a:ext cx="4265636" cy="46672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/>
        </p:nvSpPr>
        <p:spPr>
          <a:xfrm>
            <a:off x="974725" y="1295400"/>
            <a:ext cx="7537450" cy="5127625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974725" y="6423025"/>
            <a:ext cx="7537451" cy="1589"/>
          </a:xfrm>
          <a:prstGeom prst="line">
            <a:avLst/>
          </a:prstGeom>
          <a:ln w="3175">
            <a:solidFill/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08" name="Shape 308"/>
          <p:cNvSpPr/>
          <p:nvPr/>
        </p:nvSpPr>
        <p:spPr>
          <a:xfrm flipV="1">
            <a:off x="974725" y="1295399"/>
            <a:ext cx="1589" cy="5127626"/>
          </a:xfrm>
          <a:prstGeom prst="line">
            <a:avLst/>
          </a:prstGeom>
          <a:ln w="3175">
            <a:solidFill/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09" name="Shape 309"/>
          <p:cNvSpPr/>
          <p:nvPr/>
        </p:nvSpPr>
        <p:spPr>
          <a:xfrm flipV="1">
            <a:off x="974725" y="6346824"/>
            <a:ext cx="1589" cy="76201"/>
          </a:xfrm>
          <a:prstGeom prst="line">
            <a:avLst/>
          </a:prstGeom>
          <a:ln w="3175">
            <a:solidFill/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944562" y="6451600"/>
            <a:ext cx="127001" cy="15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/>
            </a:pPr>
            <a:r>
              <a:rPr sz="1000"/>
              <a:t>0</a:t>
            </a:r>
          </a:p>
        </p:txBody>
      </p:sp>
      <p:sp>
        <p:nvSpPr>
          <p:cNvPr id="311" name="Shape 311"/>
          <p:cNvSpPr/>
          <p:nvPr/>
        </p:nvSpPr>
        <p:spPr>
          <a:xfrm flipV="1">
            <a:off x="1725613" y="6346824"/>
            <a:ext cx="1588" cy="76201"/>
          </a:xfrm>
          <a:prstGeom prst="line">
            <a:avLst/>
          </a:prstGeom>
          <a:ln w="3175">
            <a:solidFill/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1695449" y="6451600"/>
            <a:ext cx="127001" cy="15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/>
            </a:pPr>
            <a:r>
              <a:rPr sz="1000"/>
              <a:t>2</a:t>
            </a:r>
          </a:p>
        </p:txBody>
      </p:sp>
      <p:sp>
        <p:nvSpPr>
          <p:cNvPr id="313" name="Shape 313"/>
          <p:cNvSpPr/>
          <p:nvPr/>
        </p:nvSpPr>
        <p:spPr>
          <a:xfrm flipV="1">
            <a:off x="2474913" y="6346824"/>
            <a:ext cx="1588" cy="76201"/>
          </a:xfrm>
          <a:prstGeom prst="line">
            <a:avLst/>
          </a:prstGeom>
          <a:ln w="3175">
            <a:solidFill/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2444749" y="6451600"/>
            <a:ext cx="127001" cy="15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/>
            </a:pPr>
            <a:r>
              <a:rPr sz="1000"/>
              <a:t>4</a:t>
            </a:r>
          </a:p>
        </p:txBody>
      </p:sp>
      <p:sp>
        <p:nvSpPr>
          <p:cNvPr id="315" name="Shape 315"/>
          <p:cNvSpPr/>
          <p:nvPr/>
        </p:nvSpPr>
        <p:spPr>
          <a:xfrm flipV="1">
            <a:off x="3233738" y="6346824"/>
            <a:ext cx="1588" cy="76201"/>
          </a:xfrm>
          <a:prstGeom prst="line">
            <a:avLst/>
          </a:prstGeom>
          <a:ln w="3175">
            <a:solidFill/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16" name="Shape 316"/>
          <p:cNvSpPr/>
          <p:nvPr/>
        </p:nvSpPr>
        <p:spPr>
          <a:xfrm>
            <a:off x="3203574" y="6451600"/>
            <a:ext cx="127001" cy="15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/>
            </a:pPr>
            <a:r>
              <a:rPr sz="1000"/>
              <a:t>6</a:t>
            </a:r>
          </a:p>
        </p:txBody>
      </p:sp>
      <p:sp>
        <p:nvSpPr>
          <p:cNvPr id="317" name="Shape 317"/>
          <p:cNvSpPr/>
          <p:nvPr/>
        </p:nvSpPr>
        <p:spPr>
          <a:xfrm flipV="1">
            <a:off x="3984625" y="6346824"/>
            <a:ext cx="1589" cy="76201"/>
          </a:xfrm>
          <a:prstGeom prst="line">
            <a:avLst/>
          </a:prstGeom>
          <a:ln w="3175">
            <a:solidFill/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18" name="Shape 318"/>
          <p:cNvSpPr/>
          <p:nvPr/>
        </p:nvSpPr>
        <p:spPr>
          <a:xfrm>
            <a:off x="3954462" y="6451600"/>
            <a:ext cx="127001" cy="15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/>
            </a:pPr>
            <a:r>
              <a:rPr sz="1000"/>
              <a:t>8</a:t>
            </a:r>
          </a:p>
        </p:txBody>
      </p:sp>
      <p:sp>
        <p:nvSpPr>
          <p:cNvPr id="319" name="Shape 319"/>
          <p:cNvSpPr/>
          <p:nvPr/>
        </p:nvSpPr>
        <p:spPr>
          <a:xfrm flipV="1">
            <a:off x="4743450" y="6346824"/>
            <a:ext cx="1589" cy="76201"/>
          </a:xfrm>
          <a:prstGeom prst="line">
            <a:avLst/>
          </a:prstGeom>
          <a:ln w="3175">
            <a:solidFill/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20" name="Shape 320"/>
          <p:cNvSpPr/>
          <p:nvPr/>
        </p:nvSpPr>
        <p:spPr>
          <a:xfrm>
            <a:off x="4695043" y="6451600"/>
            <a:ext cx="153964" cy="15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/>
            </a:pPr>
            <a:r>
              <a:rPr sz="1000"/>
              <a:t>10</a:t>
            </a:r>
          </a:p>
        </p:txBody>
      </p:sp>
      <p:sp>
        <p:nvSpPr>
          <p:cNvPr id="321" name="Shape 321"/>
          <p:cNvSpPr/>
          <p:nvPr/>
        </p:nvSpPr>
        <p:spPr>
          <a:xfrm flipV="1">
            <a:off x="5494337" y="6346824"/>
            <a:ext cx="1588" cy="76201"/>
          </a:xfrm>
          <a:prstGeom prst="line">
            <a:avLst/>
          </a:prstGeom>
          <a:ln w="3175">
            <a:solidFill/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5445931" y="6451600"/>
            <a:ext cx="153964" cy="15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/>
            </a:pPr>
            <a:r>
              <a:rPr sz="1000"/>
              <a:t>12</a:t>
            </a:r>
          </a:p>
        </p:txBody>
      </p:sp>
      <p:sp>
        <p:nvSpPr>
          <p:cNvPr id="323" name="Shape 323"/>
          <p:cNvSpPr/>
          <p:nvPr/>
        </p:nvSpPr>
        <p:spPr>
          <a:xfrm flipV="1">
            <a:off x="6243637" y="6346824"/>
            <a:ext cx="1588" cy="76201"/>
          </a:xfrm>
          <a:prstGeom prst="line">
            <a:avLst/>
          </a:prstGeom>
          <a:ln w="3175">
            <a:solidFill/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24" name="Shape 324"/>
          <p:cNvSpPr/>
          <p:nvPr/>
        </p:nvSpPr>
        <p:spPr>
          <a:xfrm>
            <a:off x="6195231" y="6451600"/>
            <a:ext cx="153964" cy="15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/>
            </a:pPr>
            <a:r>
              <a:rPr sz="1000"/>
              <a:t>14</a:t>
            </a:r>
          </a:p>
        </p:txBody>
      </p:sp>
      <p:sp>
        <p:nvSpPr>
          <p:cNvPr id="325" name="Shape 325"/>
          <p:cNvSpPr/>
          <p:nvPr/>
        </p:nvSpPr>
        <p:spPr>
          <a:xfrm flipV="1">
            <a:off x="7002463" y="6346824"/>
            <a:ext cx="1588" cy="76201"/>
          </a:xfrm>
          <a:prstGeom prst="line">
            <a:avLst/>
          </a:prstGeom>
          <a:ln w="3175">
            <a:solidFill/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26" name="Shape 326"/>
          <p:cNvSpPr/>
          <p:nvPr/>
        </p:nvSpPr>
        <p:spPr>
          <a:xfrm>
            <a:off x="6954056" y="6451600"/>
            <a:ext cx="153964" cy="15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/>
            </a:pPr>
            <a:r>
              <a:rPr sz="1000"/>
              <a:t>16</a:t>
            </a:r>
          </a:p>
        </p:txBody>
      </p:sp>
      <p:sp>
        <p:nvSpPr>
          <p:cNvPr id="327" name="Shape 327"/>
          <p:cNvSpPr/>
          <p:nvPr/>
        </p:nvSpPr>
        <p:spPr>
          <a:xfrm flipV="1">
            <a:off x="7753350" y="6346824"/>
            <a:ext cx="1589" cy="76201"/>
          </a:xfrm>
          <a:prstGeom prst="line">
            <a:avLst/>
          </a:prstGeom>
          <a:ln w="3175">
            <a:solidFill/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28" name="Shape 328"/>
          <p:cNvSpPr/>
          <p:nvPr/>
        </p:nvSpPr>
        <p:spPr>
          <a:xfrm>
            <a:off x="7704943" y="6451600"/>
            <a:ext cx="153964" cy="15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/>
            </a:pPr>
            <a:r>
              <a:rPr sz="1000"/>
              <a:t>18</a:t>
            </a:r>
          </a:p>
        </p:txBody>
      </p:sp>
      <p:sp>
        <p:nvSpPr>
          <p:cNvPr id="329" name="Shape 329"/>
          <p:cNvSpPr/>
          <p:nvPr/>
        </p:nvSpPr>
        <p:spPr>
          <a:xfrm flipV="1">
            <a:off x="8512175" y="6346824"/>
            <a:ext cx="1589" cy="76201"/>
          </a:xfrm>
          <a:prstGeom prst="line">
            <a:avLst/>
          </a:prstGeom>
          <a:ln w="3175">
            <a:solidFill/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30" name="Shape 330"/>
          <p:cNvSpPr/>
          <p:nvPr/>
        </p:nvSpPr>
        <p:spPr>
          <a:xfrm>
            <a:off x="8463768" y="6451600"/>
            <a:ext cx="153964" cy="15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/>
            </a:pPr>
            <a:r>
              <a:rPr sz="1000"/>
              <a:t>20</a:t>
            </a:r>
          </a:p>
        </p:txBody>
      </p:sp>
      <p:sp>
        <p:nvSpPr>
          <p:cNvPr id="331" name="Shape 331"/>
          <p:cNvSpPr/>
          <p:nvPr/>
        </p:nvSpPr>
        <p:spPr>
          <a:xfrm>
            <a:off x="974725" y="6423025"/>
            <a:ext cx="66676" cy="1589"/>
          </a:xfrm>
          <a:prstGeom prst="line">
            <a:avLst/>
          </a:prstGeom>
          <a:ln w="3175">
            <a:solidFill/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782141" y="6346825"/>
            <a:ext cx="196256" cy="15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/>
            </a:pPr>
            <a:r>
              <a:rPr sz="1000"/>
              <a:t>-15</a:t>
            </a:r>
          </a:p>
        </p:txBody>
      </p:sp>
      <p:sp>
        <p:nvSpPr>
          <p:cNvPr id="333" name="Shape 333"/>
          <p:cNvSpPr/>
          <p:nvPr/>
        </p:nvSpPr>
        <p:spPr>
          <a:xfrm>
            <a:off x="974725" y="5853112"/>
            <a:ext cx="66676" cy="1588"/>
          </a:xfrm>
          <a:prstGeom prst="line">
            <a:avLst/>
          </a:prstGeom>
          <a:ln w="3175">
            <a:solidFill/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34" name="Shape 334"/>
          <p:cNvSpPr/>
          <p:nvPr/>
        </p:nvSpPr>
        <p:spPr>
          <a:xfrm>
            <a:off x="782141" y="5776912"/>
            <a:ext cx="196256" cy="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/>
            </a:pPr>
            <a:r>
              <a:rPr sz="1000"/>
              <a:t>-10</a:t>
            </a:r>
          </a:p>
        </p:txBody>
      </p:sp>
      <p:sp>
        <p:nvSpPr>
          <p:cNvPr id="335" name="Shape 335"/>
          <p:cNvSpPr/>
          <p:nvPr/>
        </p:nvSpPr>
        <p:spPr>
          <a:xfrm>
            <a:off x="974725" y="5281612"/>
            <a:ext cx="66676" cy="1588"/>
          </a:xfrm>
          <a:prstGeom prst="line">
            <a:avLst/>
          </a:prstGeom>
          <a:ln w="3175">
            <a:solidFill/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36" name="Shape 336"/>
          <p:cNvSpPr/>
          <p:nvPr/>
        </p:nvSpPr>
        <p:spPr>
          <a:xfrm>
            <a:off x="850106" y="5205412"/>
            <a:ext cx="127001" cy="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/>
            </a:pPr>
            <a:r>
              <a:rPr sz="1000"/>
              <a:t>-5</a:t>
            </a:r>
          </a:p>
        </p:txBody>
      </p:sp>
      <p:sp>
        <p:nvSpPr>
          <p:cNvPr id="337" name="Shape 337"/>
          <p:cNvSpPr/>
          <p:nvPr/>
        </p:nvSpPr>
        <p:spPr>
          <a:xfrm>
            <a:off x="974725" y="4711700"/>
            <a:ext cx="66676" cy="1589"/>
          </a:xfrm>
          <a:prstGeom prst="line">
            <a:avLst/>
          </a:prstGeom>
          <a:ln w="3175">
            <a:solidFill/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38" name="Shape 338"/>
          <p:cNvSpPr/>
          <p:nvPr/>
        </p:nvSpPr>
        <p:spPr>
          <a:xfrm>
            <a:off x="868362" y="4635500"/>
            <a:ext cx="127001" cy="15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/>
            </a:pPr>
            <a:r>
              <a:rPr sz="1000"/>
              <a:t>0</a:t>
            </a:r>
          </a:p>
        </p:txBody>
      </p:sp>
      <p:sp>
        <p:nvSpPr>
          <p:cNvPr id="339" name="Shape 339"/>
          <p:cNvSpPr/>
          <p:nvPr/>
        </p:nvSpPr>
        <p:spPr>
          <a:xfrm>
            <a:off x="974725" y="4140200"/>
            <a:ext cx="66676" cy="1589"/>
          </a:xfrm>
          <a:prstGeom prst="line">
            <a:avLst/>
          </a:prstGeom>
          <a:ln w="3175">
            <a:solidFill/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40" name="Shape 340"/>
          <p:cNvSpPr/>
          <p:nvPr/>
        </p:nvSpPr>
        <p:spPr>
          <a:xfrm>
            <a:off x="868362" y="4064000"/>
            <a:ext cx="127001" cy="15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/>
            </a:pPr>
            <a:r>
              <a:rPr sz="1000"/>
              <a:t>5</a:t>
            </a:r>
          </a:p>
        </p:txBody>
      </p:sp>
      <p:sp>
        <p:nvSpPr>
          <p:cNvPr id="341" name="Shape 341"/>
          <p:cNvSpPr/>
          <p:nvPr/>
        </p:nvSpPr>
        <p:spPr>
          <a:xfrm>
            <a:off x="974725" y="3568700"/>
            <a:ext cx="66676" cy="1589"/>
          </a:xfrm>
          <a:prstGeom prst="line">
            <a:avLst/>
          </a:prstGeom>
          <a:ln w="3175">
            <a:solidFill/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823131" y="3492500"/>
            <a:ext cx="153964" cy="15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/>
            </a:pPr>
            <a:r>
              <a:rPr sz="1000"/>
              <a:t>10</a:t>
            </a:r>
          </a:p>
        </p:txBody>
      </p:sp>
      <p:sp>
        <p:nvSpPr>
          <p:cNvPr id="343" name="Shape 343"/>
          <p:cNvSpPr/>
          <p:nvPr/>
        </p:nvSpPr>
        <p:spPr>
          <a:xfrm>
            <a:off x="974725" y="2998788"/>
            <a:ext cx="66676" cy="1588"/>
          </a:xfrm>
          <a:prstGeom prst="line">
            <a:avLst/>
          </a:prstGeom>
          <a:ln w="3175">
            <a:solidFill/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44" name="Shape 344"/>
          <p:cNvSpPr/>
          <p:nvPr/>
        </p:nvSpPr>
        <p:spPr>
          <a:xfrm>
            <a:off x="823131" y="2922588"/>
            <a:ext cx="153964" cy="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/>
            </a:pPr>
            <a:r>
              <a:rPr sz="1000"/>
              <a:t>15</a:t>
            </a:r>
          </a:p>
        </p:txBody>
      </p:sp>
      <p:sp>
        <p:nvSpPr>
          <p:cNvPr id="345" name="Shape 345"/>
          <p:cNvSpPr/>
          <p:nvPr/>
        </p:nvSpPr>
        <p:spPr>
          <a:xfrm>
            <a:off x="974725" y="2427288"/>
            <a:ext cx="66676" cy="1588"/>
          </a:xfrm>
          <a:prstGeom prst="line">
            <a:avLst/>
          </a:prstGeom>
          <a:ln w="3175">
            <a:solidFill/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46" name="Shape 346"/>
          <p:cNvSpPr/>
          <p:nvPr/>
        </p:nvSpPr>
        <p:spPr>
          <a:xfrm>
            <a:off x="823131" y="2351088"/>
            <a:ext cx="153964" cy="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/>
            </a:pPr>
            <a:r>
              <a:rPr sz="1000"/>
              <a:t>20</a:t>
            </a:r>
          </a:p>
        </p:txBody>
      </p:sp>
      <p:sp>
        <p:nvSpPr>
          <p:cNvPr id="347" name="Shape 347"/>
          <p:cNvSpPr/>
          <p:nvPr/>
        </p:nvSpPr>
        <p:spPr>
          <a:xfrm>
            <a:off x="974725" y="1855788"/>
            <a:ext cx="66676" cy="1588"/>
          </a:xfrm>
          <a:prstGeom prst="line">
            <a:avLst/>
          </a:prstGeom>
          <a:ln w="3175">
            <a:solidFill/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48" name="Shape 348"/>
          <p:cNvSpPr/>
          <p:nvPr/>
        </p:nvSpPr>
        <p:spPr>
          <a:xfrm>
            <a:off x="823131" y="1779588"/>
            <a:ext cx="153964" cy="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/>
            </a:pPr>
            <a:r>
              <a:rPr sz="1000"/>
              <a:t>25</a:t>
            </a:r>
          </a:p>
        </p:txBody>
      </p:sp>
      <p:sp>
        <p:nvSpPr>
          <p:cNvPr id="349" name="Shape 349"/>
          <p:cNvSpPr/>
          <p:nvPr/>
        </p:nvSpPr>
        <p:spPr>
          <a:xfrm>
            <a:off x="974725" y="1295400"/>
            <a:ext cx="66676" cy="1589"/>
          </a:xfrm>
          <a:prstGeom prst="line">
            <a:avLst/>
          </a:prstGeom>
          <a:ln w="3175">
            <a:solidFill/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50" name="Shape 350"/>
          <p:cNvSpPr/>
          <p:nvPr/>
        </p:nvSpPr>
        <p:spPr>
          <a:xfrm>
            <a:off x="823131" y="1219200"/>
            <a:ext cx="153964" cy="15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1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/>
            </a:pPr>
            <a:r>
              <a:rPr sz="1000"/>
              <a:t>30</a:t>
            </a:r>
          </a:p>
        </p:txBody>
      </p:sp>
      <p:sp>
        <p:nvSpPr>
          <p:cNvPr id="351" name="Shape 351"/>
          <p:cNvSpPr/>
          <p:nvPr/>
        </p:nvSpPr>
        <p:spPr>
          <a:xfrm>
            <a:off x="1308099" y="4549775"/>
            <a:ext cx="84140" cy="8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00FF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52" name="Shape 352"/>
          <p:cNvSpPr/>
          <p:nvPr/>
        </p:nvSpPr>
        <p:spPr>
          <a:xfrm>
            <a:off x="1308099" y="4549775"/>
            <a:ext cx="84140" cy="8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175">
            <a:solidFill>
              <a:srgbClr val="0000FF"/>
            </a:solidFill>
            <a:round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53" name="Shape 353"/>
          <p:cNvSpPr/>
          <p:nvPr/>
        </p:nvSpPr>
        <p:spPr>
          <a:xfrm>
            <a:off x="1687513" y="4833937"/>
            <a:ext cx="85727" cy="85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00FF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54" name="Shape 354"/>
          <p:cNvSpPr/>
          <p:nvPr/>
        </p:nvSpPr>
        <p:spPr>
          <a:xfrm>
            <a:off x="1687513" y="4833937"/>
            <a:ext cx="85727" cy="85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175">
            <a:solidFill>
              <a:srgbClr val="0000FF"/>
            </a:solidFill>
            <a:round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55" name="Shape 355"/>
          <p:cNvSpPr/>
          <p:nvPr/>
        </p:nvSpPr>
        <p:spPr>
          <a:xfrm>
            <a:off x="2066925" y="5243512"/>
            <a:ext cx="85726" cy="85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00FF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56" name="Shape 356"/>
          <p:cNvSpPr/>
          <p:nvPr/>
        </p:nvSpPr>
        <p:spPr>
          <a:xfrm>
            <a:off x="2066925" y="5243512"/>
            <a:ext cx="85726" cy="85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175">
            <a:solidFill>
              <a:srgbClr val="0000FF"/>
            </a:solidFill>
            <a:round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57" name="Shape 357"/>
          <p:cNvSpPr/>
          <p:nvPr/>
        </p:nvSpPr>
        <p:spPr>
          <a:xfrm>
            <a:off x="2436813" y="5243512"/>
            <a:ext cx="85727" cy="85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00FF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58" name="Shape 358"/>
          <p:cNvSpPr/>
          <p:nvPr/>
        </p:nvSpPr>
        <p:spPr>
          <a:xfrm>
            <a:off x="2436813" y="5243512"/>
            <a:ext cx="85727" cy="85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175">
            <a:solidFill>
              <a:srgbClr val="0000FF"/>
            </a:solidFill>
            <a:round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59" name="Shape 359"/>
          <p:cNvSpPr/>
          <p:nvPr/>
        </p:nvSpPr>
        <p:spPr>
          <a:xfrm>
            <a:off x="2816225" y="5434012"/>
            <a:ext cx="85726" cy="85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00FF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60" name="Shape 360"/>
          <p:cNvSpPr/>
          <p:nvPr/>
        </p:nvSpPr>
        <p:spPr>
          <a:xfrm>
            <a:off x="2816225" y="5434012"/>
            <a:ext cx="85726" cy="85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175">
            <a:solidFill>
              <a:srgbClr val="0000FF"/>
            </a:solidFill>
            <a:round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61" name="Shape 361"/>
          <p:cNvSpPr/>
          <p:nvPr/>
        </p:nvSpPr>
        <p:spPr>
          <a:xfrm>
            <a:off x="3195638" y="5338762"/>
            <a:ext cx="85727" cy="85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00FF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3195638" y="5338762"/>
            <a:ext cx="85727" cy="85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175">
            <a:solidFill>
              <a:srgbClr val="0000FF"/>
            </a:solidFill>
            <a:round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63" name="Shape 363"/>
          <p:cNvSpPr/>
          <p:nvPr/>
        </p:nvSpPr>
        <p:spPr>
          <a:xfrm>
            <a:off x="3567112" y="5081587"/>
            <a:ext cx="84139" cy="85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00FF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3567112" y="5081587"/>
            <a:ext cx="84139" cy="85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175">
            <a:solidFill>
              <a:srgbClr val="0000FF"/>
            </a:solidFill>
            <a:round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3946525" y="4919662"/>
            <a:ext cx="85726" cy="85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00FF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66" name="Shape 366"/>
          <p:cNvSpPr/>
          <p:nvPr/>
        </p:nvSpPr>
        <p:spPr>
          <a:xfrm>
            <a:off x="3946525" y="4919662"/>
            <a:ext cx="85726" cy="85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175">
            <a:solidFill>
              <a:srgbClr val="0000FF"/>
            </a:solidFill>
            <a:round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67" name="Shape 367"/>
          <p:cNvSpPr/>
          <p:nvPr/>
        </p:nvSpPr>
        <p:spPr>
          <a:xfrm>
            <a:off x="4325937" y="5157787"/>
            <a:ext cx="85727" cy="85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00FF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68" name="Shape 368"/>
          <p:cNvSpPr/>
          <p:nvPr/>
        </p:nvSpPr>
        <p:spPr>
          <a:xfrm>
            <a:off x="4325937" y="5157787"/>
            <a:ext cx="85727" cy="85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175">
            <a:solidFill>
              <a:srgbClr val="0000FF"/>
            </a:solidFill>
            <a:round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69" name="Shape 369"/>
          <p:cNvSpPr/>
          <p:nvPr/>
        </p:nvSpPr>
        <p:spPr>
          <a:xfrm>
            <a:off x="4705350" y="4625975"/>
            <a:ext cx="85726" cy="8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00FF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70" name="Shape 370"/>
          <p:cNvSpPr/>
          <p:nvPr/>
        </p:nvSpPr>
        <p:spPr>
          <a:xfrm>
            <a:off x="4705350" y="4625975"/>
            <a:ext cx="85726" cy="8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175">
            <a:solidFill>
              <a:srgbClr val="0000FF"/>
            </a:solidFill>
            <a:round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71" name="Shape 371"/>
          <p:cNvSpPr/>
          <p:nvPr/>
        </p:nvSpPr>
        <p:spPr>
          <a:xfrm>
            <a:off x="5075237" y="4805362"/>
            <a:ext cx="85727" cy="85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00FF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72" name="Shape 372"/>
          <p:cNvSpPr/>
          <p:nvPr/>
        </p:nvSpPr>
        <p:spPr>
          <a:xfrm>
            <a:off x="5075237" y="4805362"/>
            <a:ext cx="85727" cy="85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175">
            <a:solidFill>
              <a:srgbClr val="0000FF"/>
            </a:solidFill>
            <a:round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73" name="Shape 373"/>
          <p:cNvSpPr/>
          <p:nvPr/>
        </p:nvSpPr>
        <p:spPr>
          <a:xfrm>
            <a:off x="5456237" y="4435475"/>
            <a:ext cx="84139" cy="8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00FF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74" name="Shape 374"/>
          <p:cNvSpPr/>
          <p:nvPr/>
        </p:nvSpPr>
        <p:spPr>
          <a:xfrm>
            <a:off x="5456237" y="4435475"/>
            <a:ext cx="84139" cy="8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175">
            <a:solidFill>
              <a:srgbClr val="0000FF"/>
            </a:solidFill>
            <a:round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75" name="Shape 375"/>
          <p:cNvSpPr/>
          <p:nvPr/>
        </p:nvSpPr>
        <p:spPr>
          <a:xfrm>
            <a:off x="5835650" y="4786312"/>
            <a:ext cx="85726" cy="85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00FF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76" name="Shape 376"/>
          <p:cNvSpPr/>
          <p:nvPr/>
        </p:nvSpPr>
        <p:spPr>
          <a:xfrm>
            <a:off x="5835650" y="4786312"/>
            <a:ext cx="85726" cy="85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175">
            <a:solidFill>
              <a:srgbClr val="0000FF"/>
            </a:solidFill>
            <a:round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77" name="Shape 377"/>
          <p:cNvSpPr/>
          <p:nvPr/>
        </p:nvSpPr>
        <p:spPr>
          <a:xfrm>
            <a:off x="6205537" y="4549775"/>
            <a:ext cx="85727" cy="8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00FF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78" name="Shape 378"/>
          <p:cNvSpPr/>
          <p:nvPr/>
        </p:nvSpPr>
        <p:spPr>
          <a:xfrm>
            <a:off x="6205537" y="4549775"/>
            <a:ext cx="85727" cy="8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175">
            <a:solidFill>
              <a:srgbClr val="0000FF"/>
            </a:solidFill>
            <a:round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79" name="Shape 379"/>
          <p:cNvSpPr/>
          <p:nvPr/>
        </p:nvSpPr>
        <p:spPr>
          <a:xfrm>
            <a:off x="6584950" y="4340225"/>
            <a:ext cx="85726" cy="8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00FF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80" name="Shape 380"/>
          <p:cNvSpPr/>
          <p:nvPr/>
        </p:nvSpPr>
        <p:spPr>
          <a:xfrm>
            <a:off x="6584950" y="4340225"/>
            <a:ext cx="85726" cy="8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175">
            <a:solidFill>
              <a:srgbClr val="0000FF"/>
            </a:solidFill>
            <a:round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81" name="Shape 381"/>
          <p:cNvSpPr/>
          <p:nvPr/>
        </p:nvSpPr>
        <p:spPr>
          <a:xfrm>
            <a:off x="6964363" y="3692525"/>
            <a:ext cx="85727" cy="8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00FF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82" name="Shape 382"/>
          <p:cNvSpPr/>
          <p:nvPr/>
        </p:nvSpPr>
        <p:spPr>
          <a:xfrm>
            <a:off x="6964363" y="3692525"/>
            <a:ext cx="85727" cy="8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175">
            <a:solidFill>
              <a:srgbClr val="0000FF"/>
            </a:solidFill>
            <a:round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83" name="Shape 383"/>
          <p:cNvSpPr/>
          <p:nvPr/>
        </p:nvSpPr>
        <p:spPr>
          <a:xfrm>
            <a:off x="7335838" y="3949700"/>
            <a:ext cx="84139" cy="8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00FF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7335838" y="3949700"/>
            <a:ext cx="84139" cy="8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175">
            <a:solidFill>
              <a:srgbClr val="0000FF"/>
            </a:solidFill>
            <a:round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85" name="Shape 385"/>
          <p:cNvSpPr/>
          <p:nvPr/>
        </p:nvSpPr>
        <p:spPr>
          <a:xfrm>
            <a:off x="7715250" y="3797300"/>
            <a:ext cx="85726" cy="8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00FF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86" name="Shape 386"/>
          <p:cNvSpPr/>
          <p:nvPr/>
        </p:nvSpPr>
        <p:spPr>
          <a:xfrm>
            <a:off x="7715250" y="3797300"/>
            <a:ext cx="85726" cy="8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175">
            <a:solidFill>
              <a:srgbClr val="0000FF"/>
            </a:solidFill>
            <a:round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87" name="Shape 387"/>
          <p:cNvSpPr/>
          <p:nvPr/>
        </p:nvSpPr>
        <p:spPr>
          <a:xfrm>
            <a:off x="8094663" y="3654425"/>
            <a:ext cx="85727" cy="8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00FF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88" name="Shape 388"/>
          <p:cNvSpPr/>
          <p:nvPr/>
        </p:nvSpPr>
        <p:spPr>
          <a:xfrm>
            <a:off x="8094663" y="3654425"/>
            <a:ext cx="85727" cy="8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175">
            <a:solidFill>
              <a:srgbClr val="0000FF"/>
            </a:solidFill>
            <a:round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89" name="Shape 389"/>
          <p:cNvSpPr/>
          <p:nvPr/>
        </p:nvSpPr>
        <p:spPr>
          <a:xfrm>
            <a:off x="8474075" y="3254375"/>
            <a:ext cx="85726" cy="8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00FF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90" name="Shape 390"/>
          <p:cNvSpPr/>
          <p:nvPr/>
        </p:nvSpPr>
        <p:spPr>
          <a:xfrm>
            <a:off x="8474075" y="3254375"/>
            <a:ext cx="85726" cy="8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175">
            <a:solidFill>
              <a:srgbClr val="0000FF"/>
            </a:solidFill>
            <a:round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91" name="Shape 391"/>
          <p:cNvSpPr/>
          <p:nvPr/>
        </p:nvSpPr>
        <p:spPr>
          <a:xfrm>
            <a:off x="1344612" y="1827213"/>
            <a:ext cx="4784727" cy="3721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025"/>
                </a:moveTo>
                <a:lnTo>
                  <a:pt x="172" y="5805"/>
                </a:lnTo>
                <a:lnTo>
                  <a:pt x="344" y="1051"/>
                </a:lnTo>
                <a:lnTo>
                  <a:pt x="516" y="0"/>
                </a:lnTo>
                <a:lnTo>
                  <a:pt x="688" y="1216"/>
                </a:lnTo>
                <a:lnTo>
                  <a:pt x="860" y="3704"/>
                </a:lnTo>
                <a:lnTo>
                  <a:pt x="1032" y="6801"/>
                </a:lnTo>
                <a:lnTo>
                  <a:pt x="1204" y="9998"/>
                </a:lnTo>
                <a:lnTo>
                  <a:pt x="1376" y="12984"/>
                </a:lnTo>
                <a:lnTo>
                  <a:pt x="1548" y="15583"/>
                </a:lnTo>
                <a:lnTo>
                  <a:pt x="1720" y="17674"/>
                </a:lnTo>
                <a:lnTo>
                  <a:pt x="1892" y="19333"/>
                </a:lnTo>
                <a:lnTo>
                  <a:pt x="2057" y="20439"/>
                </a:lnTo>
                <a:lnTo>
                  <a:pt x="2229" y="21158"/>
                </a:lnTo>
                <a:lnTo>
                  <a:pt x="2401" y="21545"/>
                </a:lnTo>
                <a:lnTo>
                  <a:pt x="2573" y="21600"/>
                </a:lnTo>
                <a:lnTo>
                  <a:pt x="2745" y="21489"/>
                </a:lnTo>
                <a:lnTo>
                  <a:pt x="2917" y="21213"/>
                </a:lnTo>
                <a:lnTo>
                  <a:pt x="3261" y="20439"/>
                </a:lnTo>
                <a:lnTo>
                  <a:pt x="3605" y="19775"/>
                </a:lnTo>
                <a:lnTo>
                  <a:pt x="3777" y="19499"/>
                </a:lnTo>
                <a:lnTo>
                  <a:pt x="3949" y="19278"/>
                </a:lnTo>
                <a:lnTo>
                  <a:pt x="4078" y="19167"/>
                </a:lnTo>
                <a:lnTo>
                  <a:pt x="4415" y="19167"/>
                </a:lnTo>
                <a:lnTo>
                  <a:pt x="4931" y="19665"/>
                </a:lnTo>
                <a:lnTo>
                  <a:pt x="5103" y="19941"/>
                </a:lnTo>
                <a:lnTo>
                  <a:pt x="5275" y="20162"/>
                </a:lnTo>
                <a:lnTo>
                  <a:pt x="5447" y="20439"/>
                </a:lnTo>
                <a:lnTo>
                  <a:pt x="5791" y="20881"/>
                </a:lnTo>
                <a:lnTo>
                  <a:pt x="6135" y="21213"/>
                </a:lnTo>
                <a:lnTo>
                  <a:pt x="6299" y="21379"/>
                </a:lnTo>
                <a:lnTo>
                  <a:pt x="6643" y="21489"/>
                </a:lnTo>
                <a:lnTo>
                  <a:pt x="6815" y="21489"/>
                </a:lnTo>
                <a:lnTo>
                  <a:pt x="7331" y="21324"/>
                </a:lnTo>
                <a:lnTo>
                  <a:pt x="7503" y="21158"/>
                </a:lnTo>
                <a:lnTo>
                  <a:pt x="7675" y="21047"/>
                </a:lnTo>
                <a:lnTo>
                  <a:pt x="8191" y="20549"/>
                </a:lnTo>
                <a:lnTo>
                  <a:pt x="8356" y="20384"/>
                </a:lnTo>
                <a:lnTo>
                  <a:pt x="9044" y="19720"/>
                </a:lnTo>
                <a:lnTo>
                  <a:pt x="9560" y="19388"/>
                </a:lnTo>
                <a:lnTo>
                  <a:pt x="9689" y="19333"/>
                </a:lnTo>
                <a:lnTo>
                  <a:pt x="10377" y="19112"/>
                </a:lnTo>
                <a:lnTo>
                  <a:pt x="10542" y="19112"/>
                </a:lnTo>
                <a:lnTo>
                  <a:pt x="10714" y="19057"/>
                </a:lnTo>
                <a:lnTo>
                  <a:pt x="11058" y="19057"/>
                </a:lnTo>
                <a:lnTo>
                  <a:pt x="11230" y="19001"/>
                </a:lnTo>
                <a:lnTo>
                  <a:pt x="11402" y="19001"/>
                </a:lnTo>
                <a:lnTo>
                  <a:pt x="11574" y="18946"/>
                </a:lnTo>
                <a:lnTo>
                  <a:pt x="11746" y="18946"/>
                </a:lnTo>
                <a:lnTo>
                  <a:pt x="12434" y="18725"/>
                </a:lnTo>
                <a:lnTo>
                  <a:pt x="12599" y="18614"/>
                </a:lnTo>
                <a:lnTo>
                  <a:pt x="12771" y="18559"/>
                </a:lnTo>
                <a:lnTo>
                  <a:pt x="13459" y="18117"/>
                </a:lnTo>
                <a:lnTo>
                  <a:pt x="13631" y="17951"/>
                </a:lnTo>
                <a:lnTo>
                  <a:pt x="13975" y="17730"/>
                </a:lnTo>
                <a:lnTo>
                  <a:pt x="14147" y="17564"/>
                </a:lnTo>
                <a:lnTo>
                  <a:pt x="14319" y="17453"/>
                </a:lnTo>
                <a:lnTo>
                  <a:pt x="14491" y="17287"/>
                </a:lnTo>
                <a:lnTo>
                  <a:pt x="14656" y="17177"/>
                </a:lnTo>
                <a:lnTo>
                  <a:pt x="14828" y="17066"/>
                </a:lnTo>
                <a:lnTo>
                  <a:pt x="15000" y="16965"/>
                </a:lnTo>
                <a:lnTo>
                  <a:pt x="15344" y="16744"/>
                </a:lnTo>
                <a:lnTo>
                  <a:pt x="15473" y="16633"/>
                </a:lnTo>
                <a:lnTo>
                  <a:pt x="15645" y="16523"/>
                </a:lnTo>
                <a:lnTo>
                  <a:pt x="15989" y="16412"/>
                </a:lnTo>
                <a:lnTo>
                  <a:pt x="16161" y="16301"/>
                </a:lnTo>
                <a:lnTo>
                  <a:pt x="16505" y="16191"/>
                </a:lnTo>
                <a:lnTo>
                  <a:pt x="16669" y="16191"/>
                </a:lnTo>
                <a:lnTo>
                  <a:pt x="16841" y="16135"/>
                </a:lnTo>
                <a:lnTo>
                  <a:pt x="17013" y="16135"/>
                </a:lnTo>
                <a:lnTo>
                  <a:pt x="17185" y="16080"/>
                </a:lnTo>
                <a:lnTo>
                  <a:pt x="18045" y="16080"/>
                </a:lnTo>
                <a:lnTo>
                  <a:pt x="18217" y="16135"/>
                </a:lnTo>
                <a:lnTo>
                  <a:pt x="18389" y="16135"/>
                </a:lnTo>
                <a:lnTo>
                  <a:pt x="18561" y="16191"/>
                </a:lnTo>
                <a:lnTo>
                  <a:pt x="18733" y="16191"/>
                </a:lnTo>
                <a:lnTo>
                  <a:pt x="18898" y="16246"/>
                </a:lnTo>
                <a:lnTo>
                  <a:pt x="20790" y="16854"/>
                </a:lnTo>
                <a:lnTo>
                  <a:pt x="20955" y="16854"/>
                </a:lnTo>
                <a:lnTo>
                  <a:pt x="21084" y="16910"/>
                </a:lnTo>
                <a:lnTo>
                  <a:pt x="21428" y="16910"/>
                </a:lnTo>
                <a:lnTo>
                  <a:pt x="21600" y="16854"/>
                </a:lnTo>
              </a:path>
            </a:pathLst>
          </a:custGeom>
          <a:ln w="3175">
            <a:solidFill>
              <a:srgbClr val="0000FF"/>
            </a:solidFill>
            <a:round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92" name="Shape 392"/>
          <p:cNvSpPr/>
          <p:nvPr/>
        </p:nvSpPr>
        <p:spPr>
          <a:xfrm>
            <a:off x="6129338" y="3292474"/>
            <a:ext cx="2382837" cy="2894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735"/>
                </a:moveTo>
                <a:lnTo>
                  <a:pt x="1036" y="10522"/>
                </a:lnTo>
                <a:lnTo>
                  <a:pt x="1381" y="10308"/>
                </a:lnTo>
                <a:lnTo>
                  <a:pt x="1727" y="10166"/>
                </a:lnTo>
                <a:lnTo>
                  <a:pt x="2072" y="9953"/>
                </a:lnTo>
                <a:lnTo>
                  <a:pt x="2418" y="9668"/>
                </a:lnTo>
                <a:lnTo>
                  <a:pt x="2749" y="9384"/>
                </a:lnTo>
                <a:lnTo>
                  <a:pt x="3439" y="8673"/>
                </a:lnTo>
                <a:lnTo>
                  <a:pt x="3785" y="8247"/>
                </a:lnTo>
                <a:lnTo>
                  <a:pt x="4130" y="7891"/>
                </a:lnTo>
                <a:lnTo>
                  <a:pt x="4475" y="7394"/>
                </a:lnTo>
                <a:lnTo>
                  <a:pt x="5166" y="6540"/>
                </a:lnTo>
                <a:lnTo>
                  <a:pt x="5512" y="6043"/>
                </a:lnTo>
                <a:lnTo>
                  <a:pt x="6202" y="5190"/>
                </a:lnTo>
                <a:lnTo>
                  <a:pt x="6548" y="4834"/>
                </a:lnTo>
                <a:lnTo>
                  <a:pt x="6879" y="4479"/>
                </a:lnTo>
                <a:lnTo>
                  <a:pt x="7224" y="4123"/>
                </a:lnTo>
                <a:lnTo>
                  <a:pt x="7915" y="3697"/>
                </a:lnTo>
                <a:lnTo>
                  <a:pt x="8260" y="3555"/>
                </a:lnTo>
                <a:lnTo>
                  <a:pt x="8605" y="3483"/>
                </a:lnTo>
                <a:lnTo>
                  <a:pt x="8951" y="3483"/>
                </a:lnTo>
                <a:lnTo>
                  <a:pt x="9296" y="3555"/>
                </a:lnTo>
                <a:lnTo>
                  <a:pt x="9642" y="3697"/>
                </a:lnTo>
                <a:lnTo>
                  <a:pt x="9987" y="3910"/>
                </a:lnTo>
                <a:lnTo>
                  <a:pt x="10937" y="4692"/>
                </a:lnTo>
                <a:lnTo>
                  <a:pt x="11268" y="5048"/>
                </a:lnTo>
                <a:lnTo>
                  <a:pt x="11613" y="5332"/>
                </a:lnTo>
                <a:lnTo>
                  <a:pt x="12304" y="5758"/>
                </a:lnTo>
                <a:lnTo>
                  <a:pt x="12649" y="5901"/>
                </a:lnTo>
                <a:lnTo>
                  <a:pt x="12995" y="5901"/>
                </a:lnTo>
                <a:lnTo>
                  <a:pt x="13340" y="5830"/>
                </a:lnTo>
                <a:lnTo>
                  <a:pt x="13685" y="5545"/>
                </a:lnTo>
                <a:lnTo>
                  <a:pt x="14031" y="5190"/>
                </a:lnTo>
                <a:lnTo>
                  <a:pt x="14376" y="4692"/>
                </a:lnTo>
                <a:lnTo>
                  <a:pt x="14721" y="4123"/>
                </a:lnTo>
                <a:lnTo>
                  <a:pt x="15067" y="3412"/>
                </a:lnTo>
                <a:lnTo>
                  <a:pt x="15398" y="2630"/>
                </a:lnTo>
                <a:lnTo>
                  <a:pt x="15743" y="1848"/>
                </a:lnTo>
                <a:lnTo>
                  <a:pt x="16088" y="1137"/>
                </a:lnTo>
                <a:lnTo>
                  <a:pt x="16434" y="569"/>
                </a:lnTo>
                <a:lnTo>
                  <a:pt x="16779" y="213"/>
                </a:lnTo>
                <a:lnTo>
                  <a:pt x="17125" y="213"/>
                </a:lnTo>
                <a:lnTo>
                  <a:pt x="17470" y="569"/>
                </a:lnTo>
                <a:lnTo>
                  <a:pt x="17815" y="1493"/>
                </a:lnTo>
                <a:lnTo>
                  <a:pt x="18161" y="2915"/>
                </a:lnTo>
                <a:lnTo>
                  <a:pt x="18506" y="5048"/>
                </a:lnTo>
                <a:lnTo>
                  <a:pt x="18851" y="7749"/>
                </a:lnTo>
                <a:lnTo>
                  <a:pt x="19197" y="11007"/>
                </a:lnTo>
                <a:lnTo>
                  <a:pt x="19528" y="14491"/>
                </a:lnTo>
                <a:lnTo>
                  <a:pt x="19873" y="17832"/>
                </a:lnTo>
                <a:lnTo>
                  <a:pt x="20219" y="20534"/>
                </a:lnTo>
                <a:lnTo>
                  <a:pt x="20564" y="21600"/>
                </a:lnTo>
                <a:lnTo>
                  <a:pt x="20909" y="19752"/>
                </a:lnTo>
                <a:lnTo>
                  <a:pt x="21255" y="13353"/>
                </a:lnTo>
                <a:lnTo>
                  <a:pt x="21600" y="0"/>
                </a:lnTo>
              </a:path>
            </a:pathLst>
          </a:custGeom>
          <a:ln w="3175">
            <a:solidFill>
              <a:srgbClr val="0000FF"/>
            </a:solidFill>
            <a:round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1683191" y="2343150"/>
            <a:ext cx="305823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>
                <a:solidFill>
                  <a:srgbClr val="3333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3333FF"/>
                </a:solidFill>
              </a:rPr>
              <a:t>Degree 15 polynomial</a:t>
            </a:r>
          </a:p>
        </p:txBody>
      </p:sp>
      <p:sp>
        <p:nvSpPr>
          <p:cNvPr id="394" name="Shape 3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400"/>
              <a:t>Overfitting</a:t>
            </a:r>
          </a:p>
        </p:txBody>
      </p:sp>
      <p:pic>
        <p:nvPicPr>
          <p:cNvPr id="395" name="image3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15400" y="1800530"/>
            <a:ext cx="3057525" cy="45713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1" grpId="1" animBg="1" advAuto="0"/>
      <p:bldP spid="392" grpId="2" animBg="1" advAuto="0"/>
      <p:bldP spid="393" grpId="3" animBg="1" advAuto="0"/>
      <p:bldP spid="395" grpId="4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400"/>
              <a:t>Example: Overfitting</a:t>
            </a:r>
          </a:p>
        </p:txBody>
      </p:sp>
      <p:grpSp>
        <p:nvGrpSpPr>
          <p:cNvPr id="462" name="Group 462"/>
          <p:cNvGrpSpPr/>
          <p:nvPr/>
        </p:nvGrpSpPr>
        <p:grpSpPr>
          <a:xfrm>
            <a:off x="3352800" y="2667000"/>
            <a:ext cx="2438400" cy="2438400"/>
            <a:chOff x="0" y="0"/>
            <a:chExt cx="2438400" cy="2438400"/>
          </a:xfrm>
        </p:grpSpPr>
        <p:sp>
          <p:nvSpPr>
            <p:cNvPr id="398" name="Shape 398"/>
            <p:cNvSpPr/>
            <p:nvPr/>
          </p:nvSpPr>
          <p:spPr>
            <a:xfrm>
              <a:off x="0" y="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304800" y="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0" y="3048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304800" y="304800"/>
              <a:ext cx="304800" cy="304800"/>
            </a:xfrm>
            <a:prstGeom prst="rect">
              <a:avLst/>
            </a:prstGeom>
            <a:solidFill>
              <a:srgbClr val="80808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609600" y="0"/>
              <a:ext cx="304800" cy="304800"/>
            </a:xfrm>
            <a:prstGeom prst="rect">
              <a:avLst/>
            </a:prstGeom>
            <a:solidFill>
              <a:srgbClr val="80808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914400" y="0"/>
              <a:ext cx="304800" cy="304800"/>
            </a:xfrm>
            <a:prstGeom prst="rect">
              <a:avLst/>
            </a:prstGeom>
            <a:solidFill>
              <a:srgbClr val="80808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609600" y="3048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914400" y="3048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0" y="6096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304800" y="6096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0" y="9144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304800" y="9144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609600" y="6096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914400" y="6096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609600" y="9144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914400" y="914400"/>
              <a:ext cx="304800" cy="304800"/>
            </a:xfrm>
            <a:prstGeom prst="rect">
              <a:avLst/>
            </a:prstGeom>
            <a:solidFill>
              <a:srgbClr val="80808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1219200" y="0"/>
              <a:ext cx="304800" cy="304800"/>
            </a:xfrm>
            <a:prstGeom prst="rect">
              <a:avLst/>
            </a:prstGeom>
            <a:solidFill>
              <a:srgbClr val="80808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1524000" y="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1219200" y="3048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1524000" y="304800"/>
              <a:ext cx="304800" cy="304800"/>
            </a:xfrm>
            <a:prstGeom prst="rect">
              <a:avLst/>
            </a:prstGeom>
            <a:solidFill>
              <a:srgbClr val="80808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1828800" y="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2133600" y="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1828800" y="3048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2133600" y="3048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1219200" y="609600"/>
              <a:ext cx="304800" cy="304800"/>
            </a:xfrm>
            <a:prstGeom prst="rect">
              <a:avLst/>
            </a:prstGeom>
            <a:solidFill>
              <a:srgbClr val="80808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1524000" y="6096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1219200" y="9144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1524000" y="9144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1828800" y="6096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2133600" y="6096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1828800" y="9144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2133600" y="9144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0" y="12192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304800" y="12192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0" y="15240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304800" y="15240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609600" y="12192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914400" y="12192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609600" y="15240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914400" y="15240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0" y="18288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304800" y="1828800"/>
              <a:ext cx="304800" cy="304800"/>
            </a:xfrm>
            <a:prstGeom prst="rect">
              <a:avLst/>
            </a:prstGeom>
            <a:solidFill>
              <a:srgbClr val="80808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0" y="21336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304800" y="21336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609600" y="18288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914400" y="18288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609600" y="2133600"/>
              <a:ext cx="304800" cy="304800"/>
            </a:xfrm>
            <a:prstGeom prst="rect">
              <a:avLst/>
            </a:prstGeom>
            <a:solidFill>
              <a:srgbClr val="80808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914400" y="2133600"/>
              <a:ext cx="304800" cy="304800"/>
            </a:xfrm>
            <a:prstGeom prst="rect">
              <a:avLst/>
            </a:prstGeom>
            <a:solidFill>
              <a:srgbClr val="80808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1219200" y="1219200"/>
              <a:ext cx="304800" cy="304800"/>
            </a:xfrm>
            <a:prstGeom prst="rect">
              <a:avLst/>
            </a:prstGeom>
            <a:solidFill>
              <a:srgbClr val="80808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1524000" y="12192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1219200" y="15240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1524000" y="1524000"/>
              <a:ext cx="304800" cy="304800"/>
            </a:xfrm>
            <a:prstGeom prst="rect">
              <a:avLst/>
            </a:prstGeom>
            <a:solidFill>
              <a:srgbClr val="80808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1828800" y="12192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2133600" y="12192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1828800" y="15240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2133600" y="15240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1219200" y="18288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1524000" y="1828800"/>
              <a:ext cx="304800" cy="304800"/>
            </a:xfrm>
            <a:prstGeom prst="rect">
              <a:avLst/>
            </a:prstGeom>
            <a:solidFill>
              <a:srgbClr val="80808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1219200" y="2133600"/>
              <a:ext cx="304800" cy="304800"/>
            </a:xfrm>
            <a:prstGeom prst="rect">
              <a:avLst/>
            </a:prstGeom>
            <a:solidFill>
              <a:srgbClr val="80808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1524000" y="21336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1828800" y="18288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2133600" y="18288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1828800" y="2133600"/>
              <a:ext cx="304800" cy="30480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2133600" y="2133600"/>
              <a:ext cx="304800" cy="304800"/>
            </a:xfrm>
            <a:prstGeom prst="rect">
              <a:avLst/>
            </a:prstGeom>
            <a:solidFill>
              <a:srgbClr val="80808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pic>
        <p:nvPicPr>
          <p:cNvPr id="463" name="image39.png" descr="txp_fi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6713" y="1758950"/>
            <a:ext cx="1995487" cy="217489"/>
          </a:xfrm>
          <a:prstGeom prst="rect">
            <a:avLst/>
          </a:prstGeom>
          <a:ln w="12700">
            <a:miter lim="400000"/>
          </a:ln>
        </p:spPr>
      </p:pic>
      <p:pic>
        <p:nvPicPr>
          <p:cNvPr id="464" name="image40.png" descr="txp_fi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15113" y="1752600"/>
            <a:ext cx="1995488" cy="21748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70" name="Group 470"/>
          <p:cNvGrpSpPr/>
          <p:nvPr/>
        </p:nvGrpSpPr>
        <p:grpSpPr>
          <a:xfrm>
            <a:off x="420688" y="2971800"/>
            <a:ext cx="8221662" cy="304800"/>
            <a:chOff x="0" y="0"/>
            <a:chExt cx="8221661" cy="304800"/>
          </a:xfrm>
        </p:grpSpPr>
        <p:sp>
          <p:nvSpPr>
            <p:cNvPr id="465" name="Shape 465"/>
            <p:cNvSpPr/>
            <p:nvPr/>
          </p:nvSpPr>
          <p:spPr>
            <a:xfrm>
              <a:off x="2246312" y="152400"/>
              <a:ext cx="990600" cy="0"/>
            </a:xfrm>
            <a:prstGeom prst="line">
              <a:avLst/>
            </a:pr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3236912" y="0"/>
              <a:ext cx="304800" cy="304800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pic>
          <p:nvPicPr>
            <p:cNvPr id="467" name="image41.png" descr="txp_fi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76200"/>
              <a:ext cx="2028825" cy="228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8" name="image42.png" descr="txp_fi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192836" y="76200"/>
              <a:ext cx="2028826" cy="228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9" name="Shape 469"/>
            <p:cNvSpPr/>
            <p:nvPr/>
          </p:nvSpPr>
          <p:spPr>
            <a:xfrm>
              <a:off x="3541712" y="152400"/>
              <a:ext cx="2514600" cy="0"/>
            </a:xfrm>
            <a:prstGeom prst="line">
              <a:avLst/>
            </a:pr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</p:grpSp>
      <p:grpSp>
        <p:nvGrpSpPr>
          <p:cNvPr id="476" name="Group 476"/>
          <p:cNvGrpSpPr/>
          <p:nvPr/>
        </p:nvGrpSpPr>
        <p:grpSpPr>
          <a:xfrm>
            <a:off x="420687" y="3581400"/>
            <a:ext cx="8204201" cy="304800"/>
            <a:chOff x="0" y="0"/>
            <a:chExt cx="8204200" cy="304800"/>
          </a:xfrm>
        </p:grpSpPr>
        <p:sp>
          <p:nvSpPr>
            <p:cNvPr id="471" name="Shape 471"/>
            <p:cNvSpPr/>
            <p:nvPr/>
          </p:nvSpPr>
          <p:spPr>
            <a:xfrm flipH="1" flipV="1">
              <a:off x="2246312" y="152399"/>
              <a:ext cx="1600201" cy="1"/>
            </a:xfrm>
            <a:prstGeom prst="line">
              <a:avLst/>
            </a:pr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3846512" y="0"/>
              <a:ext cx="304801" cy="304800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pic>
          <p:nvPicPr>
            <p:cNvPr id="473" name="image43.png" descr="txp_fi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76200"/>
              <a:ext cx="2017713" cy="228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4" name="image44.png" descr="txp_fi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6175375" y="76200"/>
              <a:ext cx="2028825" cy="228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75" name="Shape 475"/>
            <p:cNvSpPr/>
            <p:nvPr/>
          </p:nvSpPr>
          <p:spPr>
            <a:xfrm flipH="1" flipV="1">
              <a:off x="4151312" y="152399"/>
              <a:ext cx="1905001" cy="1"/>
            </a:xfrm>
            <a:prstGeom prst="line">
              <a:avLst/>
            </a:pr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</p:grpSp>
      <p:sp>
        <p:nvSpPr>
          <p:cNvPr id="477" name="Shape 477"/>
          <p:cNvSpPr/>
          <p:nvPr/>
        </p:nvSpPr>
        <p:spPr>
          <a:xfrm>
            <a:off x="3886200" y="5791200"/>
            <a:ext cx="2209800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400"/>
              </a:spcBef>
              <a:defRPr sz="2400" i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 i="0"/>
            </a:pPr>
            <a:r>
              <a:rPr sz="2400" i="1"/>
              <a:t>2 wins!!</a:t>
            </a:r>
          </a:p>
        </p:txBody>
      </p:sp>
      <p:grpSp>
        <p:nvGrpSpPr>
          <p:cNvPr id="483" name="Group 483"/>
          <p:cNvGrpSpPr/>
          <p:nvPr/>
        </p:nvGrpSpPr>
        <p:grpSpPr>
          <a:xfrm>
            <a:off x="385763" y="4191000"/>
            <a:ext cx="8250237" cy="304800"/>
            <a:chOff x="0" y="0"/>
            <a:chExt cx="8250236" cy="304800"/>
          </a:xfrm>
        </p:grpSpPr>
        <p:sp>
          <p:nvSpPr>
            <p:cNvPr id="478" name="Shape 478"/>
            <p:cNvSpPr/>
            <p:nvPr/>
          </p:nvSpPr>
          <p:spPr>
            <a:xfrm>
              <a:off x="3576637" y="0"/>
              <a:ext cx="304800" cy="304800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 flipH="1" flipV="1">
              <a:off x="2281238" y="152399"/>
              <a:ext cx="1295400" cy="1"/>
            </a:xfrm>
            <a:prstGeom prst="line">
              <a:avLst/>
            </a:pr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pic>
          <p:nvPicPr>
            <p:cNvPr id="480" name="image45.png" descr="txp_fig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76200"/>
              <a:ext cx="2060575" cy="228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81" name="Shape 481"/>
            <p:cNvSpPr/>
            <p:nvPr/>
          </p:nvSpPr>
          <p:spPr>
            <a:xfrm flipH="1" flipV="1">
              <a:off x="3881437" y="152399"/>
              <a:ext cx="2209800" cy="1"/>
            </a:xfrm>
            <a:prstGeom prst="line">
              <a:avLst/>
            </a:pr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pic>
          <p:nvPicPr>
            <p:cNvPr id="482" name="image46.png" descr="txp_fig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6178549" y="76200"/>
              <a:ext cx="2071688" cy="228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89" name="Group 489"/>
          <p:cNvGrpSpPr/>
          <p:nvPr/>
        </p:nvGrpSpPr>
        <p:grpSpPr>
          <a:xfrm>
            <a:off x="325438" y="4800600"/>
            <a:ext cx="8286751" cy="304800"/>
            <a:chOff x="0" y="0"/>
            <a:chExt cx="8286750" cy="304800"/>
          </a:xfrm>
        </p:grpSpPr>
        <p:sp>
          <p:nvSpPr>
            <p:cNvPr id="484" name="Shape 484"/>
            <p:cNvSpPr/>
            <p:nvPr/>
          </p:nvSpPr>
          <p:spPr>
            <a:xfrm>
              <a:off x="5160962" y="0"/>
              <a:ext cx="304801" cy="304800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 flipH="1" flipV="1">
              <a:off x="2341562" y="153669"/>
              <a:ext cx="2819401" cy="2"/>
            </a:xfrm>
            <a:prstGeom prst="line">
              <a:avLst/>
            </a:pr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pic>
          <p:nvPicPr>
            <p:cNvPr id="486" name="image47.png" descr="txp_fig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76200"/>
              <a:ext cx="2170113" cy="228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87" name="Shape 487"/>
            <p:cNvSpPr/>
            <p:nvPr/>
          </p:nvSpPr>
          <p:spPr>
            <a:xfrm flipH="1" flipV="1">
              <a:off x="5465762" y="153670"/>
              <a:ext cx="685801" cy="1"/>
            </a:xfrm>
            <a:prstGeom prst="line">
              <a:avLst/>
            </a:pr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pic>
          <p:nvPicPr>
            <p:cNvPr id="488" name="image48.png" descr="txp_fig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6257925" y="76200"/>
              <a:ext cx="2028825" cy="228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90" name="image49.png" descr="txp_fi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595312" y="2362200"/>
            <a:ext cx="1690688" cy="217489"/>
          </a:xfrm>
          <a:prstGeom prst="rect">
            <a:avLst/>
          </a:prstGeom>
          <a:ln w="12700">
            <a:miter lim="400000"/>
          </a:ln>
        </p:spPr>
      </p:pic>
      <p:pic>
        <p:nvPicPr>
          <p:cNvPr id="491" name="image50.png" descr="txp_fig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6781800" y="2297113"/>
            <a:ext cx="1690689" cy="217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2" name="image36.png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8915400" y="1800530"/>
            <a:ext cx="3057525" cy="45713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0" grpId="3" animBg="1" advAuto="0"/>
      <p:bldP spid="476" grpId="4" animBg="1" advAuto="0"/>
      <p:bldP spid="477" grpId="7" animBg="1" advAuto="0"/>
      <p:bldP spid="483" grpId="5" animBg="1" advAuto="0"/>
      <p:bldP spid="489" grpId="6" animBg="1" advAuto="0"/>
      <p:bldP spid="490" grpId="1" animBg="1" advAuto="0"/>
      <p:bldP spid="491" grpId="2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400"/>
              <a:t>Example: Overfitting</a:t>
            </a:r>
          </a:p>
        </p:txBody>
      </p:sp>
      <p:sp>
        <p:nvSpPr>
          <p:cNvPr id="495" name="Shape 495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8229600" cy="45259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14301" lvl="0" indent="-214301"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333399"/>
                </a:solidFill>
              </a:rPr>
              <a:t>Posteriors determined by </a:t>
            </a:r>
            <a:r>
              <a:rPr sz="2000" i="1">
                <a:solidFill>
                  <a:srgbClr val="333399"/>
                </a:solidFill>
              </a:rPr>
              <a:t>relative </a:t>
            </a:r>
            <a:r>
              <a:rPr sz="2000">
                <a:solidFill>
                  <a:srgbClr val="333399"/>
                </a:solidFill>
              </a:rPr>
              <a:t>probabilities (odds ratios):</a:t>
            </a:r>
          </a:p>
        </p:txBody>
      </p:sp>
      <p:sp>
        <p:nvSpPr>
          <p:cNvPr id="496" name="Shape 496"/>
          <p:cNvSpPr/>
          <p:nvPr/>
        </p:nvSpPr>
        <p:spPr>
          <a:xfrm>
            <a:off x="1600200" y="3316287"/>
            <a:ext cx="2514600" cy="1878966"/>
          </a:xfrm>
          <a:prstGeom prst="rect">
            <a:avLst/>
          </a:prstGeom>
          <a:ln>
            <a:solidFill/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>
                <a:latin typeface="Courier New"/>
                <a:ea typeface="Courier New"/>
                <a:cs typeface="Courier New"/>
                <a:sym typeface="Courier New"/>
              </a:rPr>
              <a:t>south-west : inf</a:t>
            </a:r>
          </a:p>
          <a:p>
            <a:pPr lvl="0"/>
            <a:r>
              <a:rPr>
                <a:latin typeface="Courier New"/>
                <a:ea typeface="Courier New"/>
                <a:cs typeface="Courier New"/>
                <a:sym typeface="Courier New"/>
              </a:rPr>
              <a:t>nation     : inf</a:t>
            </a:r>
          </a:p>
          <a:p>
            <a:pPr lvl="0"/>
            <a:r>
              <a:rPr>
                <a:latin typeface="Courier New"/>
                <a:ea typeface="Courier New"/>
                <a:cs typeface="Courier New"/>
                <a:sym typeface="Courier New"/>
              </a:rPr>
              <a:t>morally    : inf</a:t>
            </a:r>
          </a:p>
          <a:p>
            <a:pPr lvl="0"/>
            <a:r>
              <a:rPr>
                <a:latin typeface="Courier New"/>
                <a:ea typeface="Courier New"/>
                <a:cs typeface="Courier New"/>
                <a:sym typeface="Courier New"/>
              </a:rPr>
              <a:t>nicely     : inf</a:t>
            </a:r>
          </a:p>
          <a:p>
            <a:pPr lvl="0"/>
            <a:r>
              <a:rPr>
                <a:latin typeface="Courier New"/>
                <a:ea typeface="Courier New"/>
                <a:cs typeface="Courier New"/>
                <a:sym typeface="Courier New"/>
              </a:rPr>
              <a:t>extent     : inf</a:t>
            </a:r>
          </a:p>
          <a:p>
            <a:pPr lvl="0"/>
            <a:r>
              <a:rPr>
                <a:latin typeface="Courier New"/>
                <a:ea typeface="Courier New"/>
                <a:cs typeface="Courier New"/>
                <a:sym typeface="Courier New"/>
              </a:rPr>
              <a:t>seriously  : inf</a:t>
            </a:r>
          </a:p>
          <a:p>
            <a:pPr lvl="0"/>
            <a:r>
              <a:rPr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</p:txBody>
      </p:sp>
      <p:sp>
        <p:nvSpPr>
          <p:cNvPr id="497" name="Shape 497"/>
          <p:cNvSpPr/>
          <p:nvPr/>
        </p:nvSpPr>
        <p:spPr>
          <a:xfrm>
            <a:off x="2743200" y="5721350"/>
            <a:ext cx="3886200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400"/>
              </a:spcBef>
              <a:defRPr sz="2400" i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 i="0"/>
            </a:pPr>
            <a:r>
              <a:rPr sz="2400" i="1"/>
              <a:t>What went wrong here?</a:t>
            </a:r>
          </a:p>
        </p:txBody>
      </p:sp>
      <p:sp>
        <p:nvSpPr>
          <p:cNvPr id="498" name="Shape 498"/>
          <p:cNvSpPr/>
          <p:nvPr/>
        </p:nvSpPr>
        <p:spPr>
          <a:xfrm>
            <a:off x="4876800" y="3316287"/>
            <a:ext cx="2438400" cy="1878966"/>
          </a:xfrm>
          <a:prstGeom prst="rect">
            <a:avLst/>
          </a:prstGeom>
          <a:ln>
            <a:solidFill/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>
                <a:latin typeface="Courier New"/>
                <a:ea typeface="Courier New"/>
                <a:cs typeface="Courier New"/>
                <a:sym typeface="Courier New"/>
              </a:rPr>
              <a:t>screens    : inf</a:t>
            </a:r>
          </a:p>
          <a:p>
            <a:pPr lvl="0"/>
            <a:r>
              <a:rPr>
                <a:latin typeface="Courier New"/>
                <a:ea typeface="Courier New"/>
                <a:cs typeface="Courier New"/>
                <a:sym typeface="Courier New"/>
              </a:rPr>
              <a:t>minute     : inf</a:t>
            </a:r>
          </a:p>
          <a:p>
            <a:pPr lvl="0"/>
            <a:r>
              <a:rPr>
                <a:latin typeface="Courier New"/>
                <a:ea typeface="Courier New"/>
                <a:cs typeface="Courier New"/>
                <a:sym typeface="Courier New"/>
              </a:rPr>
              <a:t>guaranteed : inf</a:t>
            </a:r>
          </a:p>
          <a:p>
            <a:pPr lvl="0"/>
            <a:r>
              <a:rPr>
                <a:latin typeface="Courier New"/>
                <a:ea typeface="Courier New"/>
                <a:cs typeface="Courier New"/>
                <a:sym typeface="Courier New"/>
              </a:rPr>
              <a:t>$205.00    : inf</a:t>
            </a:r>
          </a:p>
          <a:p>
            <a:pPr lvl="0"/>
            <a:r>
              <a:rPr>
                <a:latin typeface="Courier New"/>
                <a:ea typeface="Courier New"/>
                <a:cs typeface="Courier New"/>
                <a:sym typeface="Courier New"/>
              </a:rPr>
              <a:t>delivery   : inf</a:t>
            </a:r>
          </a:p>
          <a:p>
            <a:pPr lvl="0"/>
            <a:r>
              <a:rPr>
                <a:latin typeface="Courier New"/>
                <a:ea typeface="Courier New"/>
                <a:cs typeface="Courier New"/>
                <a:sym typeface="Courier New"/>
              </a:rPr>
              <a:t>signature  : inf</a:t>
            </a:r>
          </a:p>
          <a:p>
            <a:pPr lvl="0"/>
            <a:r>
              <a:rPr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</p:txBody>
      </p:sp>
      <p:pic>
        <p:nvPicPr>
          <p:cNvPr id="499" name="image51.png" descr="txp_fi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9775" y="2387600"/>
            <a:ext cx="1647825" cy="698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0" name="image52.png" descr="txp_fi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83187" y="2362200"/>
            <a:ext cx="1647826" cy="698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1" name="image36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15400" y="1800530"/>
            <a:ext cx="3057525" cy="45713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6" grpId="1" animBg="1" advAuto="0"/>
      <p:bldP spid="497" grpId="3" animBg="1" advAuto="0"/>
      <p:bldP spid="498" grpId="2" animBg="1" advAuto="0"/>
      <p:bldP spid="501" grpId="4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400"/>
              <a:t>Generalization and Overfitting</a:t>
            </a:r>
          </a:p>
        </p:txBody>
      </p:sp>
      <p:sp>
        <p:nvSpPr>
          <p:cNvPr id="504" name="Shape 504"/>
          <p:cNvSpPr>
            <a:spLocks noGrp="1"/>
          </p:cNvSpPr>
          <p:nvPr>
            <p:ph type="body" idx="1"/>
          </p:nvPr>
        </p:nvSpPr>
        <p:spPr>
          <a:xfrm>
            <a:off x="406400" y="1397000"/>
            <a:ext cx="11379200" cy="4729165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14301" lvl="0" indent="-214301">
              <a:lnSpc>
                <a:spcPct val="90000"/>
              </a:lnSpc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333399"/>
                </a:solidFill>
              </a:rPr>
              <a:t>Relative frequency parameters will </a:t>
            </a:r>
            <a:r>
              <a:rPr sz="2000">
                <a:solidFill>
                  <a:srgbClr val="C00000"/>
                </a:solidFill>
              </a:rPr>
              <a:t>overfit</a:t>
            </a:r>
            <a:r>
              <a:rPr sz="2000">
                <a:solidFill>
                  <a:srgbClr val="333399"/>
                </a:solidFill>
              </a:rPr>
              <a:t> the training data!</a:t>
            </a:r>
          </a:p>
          <a:p>
            <a:pPr marL="640864" lvl="1" indent="-183688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t>Just because we never saw a 3 with pixel (15,15) on during training doesn’t mean we won’t see it at test time</a:t>
            </a:r>
            <a:endParaRPr sz="2800"/>
          </a:p>
          <a:p>
            <a:pPr marL="640864" lvl="1" indent="-183688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t>Unlikely that every occurrence of “minute” is 100% spam</a:t>
            </a:r>
            <a:endParaRPr sz="2800"/>
          </a:p>
          <a:p>
            <a:pPr marL="640864" lvl="1" indent="-183688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t>Unlikely that every occurrence of “seriously” is 100% ham</a:t>
            </a:r>
            <a:endParaRPr sz="2800"/>
          </a:p>
          <a:p>
            <a:pPr marL="640864" lvl="1" indent="-183688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t>What about all the words that don’t occur in the training set at all?</a:t>
            </a:r>
            <a:endParaRPr sz="2800"/>
          </a:p>
          <a:p>
            <a:pPr marL="640864" lvl="1" indent="-183688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t>In general, we can’t go around giving unseen events zero probability</a:t>
            </a:r>
            <a:endParaRPr sz="2800"/>
          </a:p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endParaRPr sz="2000">
              <a:solidFill>
                <a:srgbClr val="333399"/>
              </a:solidFill>
            </a:endParaRPr>
          </a:p>
          <a:p>
            <a:pPr marL="214301" lvl="0" indent="-214301">
              <a:lnSpc>
                <a:spcPct val="90000"/>
              </a:lnSpc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333399"/>
                </a:solidFill>
              </a:rPr>
              <a:t>As an extreme case, imagine using the entire email as the only feature</a:t>
            </a:r>
          </a:p>
          <a:p>
            <a:pPr marL="640864" lvl="1" indent="-183688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t>Would get the training data perfect (if deterministic labeling)</a:t>
            </a:r>
            <a:endParaRPr sz="2800"/>
          </a:p>
          <a:p>
            <a:pPr marL="640864" lvl="1" indent="-183688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t>Wouldn’t </a:t>
            </a:r>
            <a:r>
              <a:rPr i="1"/>
              <a:t>generalize</a:t>
            </a:r>
            <a:r>
              <a:t> at all</a:t>
            </a:r>
            <a:endParaRPr sz="2800"/>
          </a:p>
          <a:p>
            <a:pPr marL="640864" lvl="1" indent="-183688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t>Just making the bag-of-words assumption gives us some generalization, but isn’t enough</a:t>
            </a:r>
            <a:endParaRPr sz="2800"/>
          </a:p>
          <a:p>
            <a:pPr marL="742912" lvl="1" indent="-285737">
              <a:lnSpc>
                <a:spcPct val="90000"/>
              </a:lnSpc>
              <a:spcBef>
                <a:spcPts val="6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endParaRPr sz="2800"/>
          </a:p>
          <a:p>
            <a:pPr marL="214301" lvl="0" indent="-214301">
              <a:lnSpc>
                <a:spcPct val="90000"/>
              </a:lnSpc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333399"/>
                </a:solidFill>
              </a:rPr>
              <a:t>To generalize better: we need to </a:t>
            </a:r>
            <a:r>
              <a:rPr sz="2000">
                <a:solidFill>
                  <a:srgbClr val="CC0000"/>
                </a:solidFill>
              </a:rPr>
              <a:t>smooth </a:t>
            </a:r>
            <a:r>
              <a:rPr sz="2000">
                <a:solidFill>
                  <a:srgbClr val="333399"/>
                </a:solidFill>
              </a:rPr>
              <a:t>or </a:t>
            </a:r>
            <a:r>
              <a:rPr sz="2000">
                <a:solidFill>
                  <a:srgbClr val="CC0000"/>
                </a:solidFill>
              </a:rPr>
              <a:t>regularize </a:t>
            </a:r>
            <a:r>
              <a:rPr sz="2000">
                <a:solidFill>
                  <a:srgbClr val="333399"/>
                </a:solidFill>
              </a:rPr>
              <a:t>the estimates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400"/>
              <a:t>Parameter Estimation</a:t>
            </a:r>
          </a:p>
        </p:txBody>
      </p:sp>
      <p:pic>
        <p:nvPicPr>
          <p:cNvPr id="507" name="image5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0992" y="1447800"/>
            <a:ext cx="8294528" cy="4610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400"/>
              <a:t>Parameter Estimation</a:t>
            </a:r>
          </a:p>
        </p:txBody>
      </p:sp>
      <p:sp>
        <p:nvSpPr>
          <p:cNvPr id="510" name="Shape 510"/>
          <p:cNvSpPr>
            <a:spLocks noGrp="1"/>
          </p:cNvSpPr>
          <p:nvPr>
            <p:ph type="body" idx="1"/>
          </p:nvPr>
        </p:nvSpPr>
        <p:spPr>
          <a:xfrm>
            <a:off x="533400" y="1524000"/>
            <a:ext cx="8458200" cy="5029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57161" lvl="0" indent="-257161">
              <a:lnSpc>
                <a:spcPct val="80000"/>
              </a:lnSpc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333399"/>
                </a:solidFill>
              </a:rPr>
              <a:t>Estimating the distribution of a random variable</a:t>
            </a:r>
          </a:p>
          <a:p>
            <a:pPr marL="742912" lvl="1" indent="-285737">
              <a:lnSpc>
                <a:spcPct val="80000"/>
              </a:lnSpc>
              <a:spcBef>
                <a:spcPts val="6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endParaRPr sz="900" i="1"/>
          </a:p>
          <a:p>
            <a:pPr marL="257161" lvl="0" indent="-257161">
              <a:lnSpc>
                <a:spcPct val="80000"/>
              </a:lnSpc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 i="1">
                <a:solidFill>
                  <a:srgbClr val="333399"/>
                </a:solidFill>
              </a:rPr>
              <a:t>Elicitation:</a:t>
            </a:r>
            <a:r>
              <a:rPr sz="2400">
                <a:solidFill>
                  <a:srgbClr val="333399"/>
                </a:solidFill>
              </a:rPr>
              <a:t> ask a human (why is this hard?)</a:t>
            </a:r>
          </a:p>
          <a:p>
            <a:pPr marL="2057298" lvl="4" indent="-228588">
              <a:lnSpc>
                <a:spcPct val="80000"/>
              </a:lnSpc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endParaRPr sz="1200" i="1"/>
          </a:p>
          <a:p>
            <a:pPr marL="257161" lvl="0" indent="-257161">
              <a:lnSpc>
                <a:spcPct val="80000"/>
              </a:lnSpc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 i="1">
                <a:solidFill>
                  <a:srgbClr val="333399"/>
                </a:solidFill>
              </a:rPr>
              <a:t>Empirically: </a:t>
            </a:r>
            <a:r>
              <a:rPr sz="2400">
                <a:solidFill>
                  <a:srgbClr val="333399"/>
                </a:solidFill>
              </a:rPr>
              <a:t>use training data (learning!)</a:t>
            </a:r>
          </a:p>
          <a:p>
            <a:pPr marL="661273" lvl="1" indent="-204097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2000"/>
              <a:t>E.g.: for each outcome x, look at the </a:t>
            </a:r>
            <a:r>
              <a:rPr sz="2000" i="1">
                <a:solidFill>
                  <a:srgbClr val="CC0000"/>
                </a:solidFill>
              </a:rPr>
              <a:t>empirical rate</a:t>
            </a:r>
            <a:r>
              <a:rPr sz="2000"/>
              <a:t> of that value:</a:t>
            </a:r>
            <a:endParaRPr sz="2800"/>
          </a:p>
          <a:p>
            <a:pPr marL="742912" lvl="1" indent="-285737">
              <a:lnSpc>
                <a:spcPct val="80000"/>
              </a:lnSpc>
              <a:spcBef>
                <a:spcPts val="6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endParaRPr sz="2000"/>
          </a:p>
          <a:p>
            <a:pPr marL="742912" lvl="1" indent="-285737">
              <a:lnSpc>
                <a:spcPct val="80000"/>
              </a:lnSpc>
              <a:spcBef>
                <a:spcPts val="6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endParaRPr sz="2000"/>
          </a:p>
          <a:p>
            <a:pPr lvl="0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endParaRPr sz="2000"/>
          </a:p>
          <a:p>
            <a:pPr lvl="0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endParaRPr sz="2000"/>
          </a:p>
          <a:p>
            <a:pPr marL="661273" lvl="1" indent="-204097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2000"/>
              <a:t>This is the estimate that maximizes the </a:t>
            </a:r>
            <a:r>
              <a:rPr sz="2000" i="1">
                <a:solidFill>
                  <a:srgbClr val="CC0000"/>
                </a:solidFill>
              </a:rPr>
              <a:t>likelihood of the data</a:t>
            </a:r>
          </a:p>
        </p:txBody>
      </p:sp>
      <p:pic>
        <p:nvPicPr>
          <p:cNvPr id="511" name="image54.png" descr="txp_fi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6725" y="3506789"/>
            <a:ext cx="3105152" cy="608013"/>
          </a:xfrm>
          <a:prstGeom prst="rect">
            <a:avLst/>
          </a:prstGeom>
          <a:ln w="12700">
            <a:miter lim="400000"/>
          </a:ln>
        </p:spPr>
      </p:pic>
      <p:pic>
        <p:nvPicPr>
          <p:cNvPr id="512" name="image55.png" descr="txp_fi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2436" y="5105401"/>
            <a:ext cx="2316164" cy="53022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5" name="Group 515"/>
          <p:cNvGrpSpPr/>
          <p:nvPr/>
        </p:nvGrpSpPr>
        <p:grpSpPr>
          <a:xfrm>
            <a:off x="6781800" y="3429000"/>
            <a:ext cx="381000" cy="381000"/>
            <a:chOff x="0" y="0"/>
            <a:chExt cx="381000" cy="381000"/>
          </a:xfrm>
        </p:grpSpPr>
        <p:sp>
          <p:nvSpPr>
            <p:cNvPr id="513" name="Shape 513"/>
            <p:cNvSpPr/>
            <p:nvPr/>
          </p:nvSpPr>
          <p:spPr>
            <a:xfrm>
              <a:off x="0" y="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9999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/>
            </a:p>
          </p:txBody>
        </p:sp>
        <p:sp>
          <p:nvSpPr>
            <p:cNvPr id="514" name="Shape 514"/>
            <p:cNvSpPr/>
            <p:nvPr/>
          </p:nvSpPr>
          <p:spPr>
            <a:xfrm>
              <a:off x="94004" y="11430"/>
              <a:ext cx="192992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>
                <a:defRPr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/>
              <a:r>
                <a:t>r</a:t>
              </a:r>
            </a:p>
          </p:txBody>
        </p:sp>
      </p:grpSp>
      <p:grpSp>
        <p:nvGrpSpPr>
          <p:cNvPr id="518" name="Group 518"/>
          <p:cNvGrpSpPr/>
          <p:nvPr/>
        </p:nvGrpSpPr>
        <p:grpSpPr>
          <a:xfrm>
            <a:off x="7315200" y="3429000"/>
            <a:ext cx="381000" cy="381000"/>
            <a:chOff x="0" y="0"/>
            <a:chExt cx="381000" cy="381000"/>
          </a:xfrm>
        </p:grpSpPr>
        <p:sp>
          <p:nvSpPr>
            <p:cNvPr id="516" name="Shape 516"/>
            <p:cNvSpPr/>
            <p:nvPr/>
          </p:nvSpPr>
          <p:spPr>
            <a:xfrm>
              <a:off x="0" y="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9999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94004" y="11430"/>
              <a:ext cx="192992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>
                <a:defRPr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/>
              <a:r>
                <a:t>r</a:t>
              </a:r>
            </a:p>
          </p:txBody>
        </p:sp>
      </p:grpSp>
      <p:grpSp>
        <p:nvGrpSpPr>
          <p:cNvPr id="521" name="Group 521"/>
          <p:cNvGrpSpPr/>
          <p:nvPr/>
        </p:nvGrpSpPr>
        <p:grpSpPr>
          <a:xfrm>
            <a:off x="7848600" y="3429000"/>
            <a:ext cx="381000" cy="381000"/>
            <a:chOff x="0" y="0"/>
            <a:chExt cx="381000" cy="381000"/>
          </a:xfrm>
        </p:grpSpPr>
        <p:sp>
          <p:nvSpPr>
            <p:cNvPr id="519" name="Shape 519"/>
            <p:cNvSpPr/>
            <p:nvPr/>
          </p:nvSpPr>
          <p:spPr>
            <a:xfrm>
              <a:off x="0" y="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74750" y="11430"/>
              <a:ext cx="231500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>
                <a:defRPr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/>
              <a:r>
                <a:t>b</a:t>
              </a:r>
            </a:p>
          </p:txBody>
        </p:sp>
      </p:grpSp>
      <p:pic>
        <p:nvPicPr>
          <p:cNvPr id="522" name="image56.png" descr="txp_fi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99250" y="4022726"/>
            <a:ext cx="1758951" cy="27146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25" name="Group 525"/>
          <p:cNvGrpSpPr/>
          <p:nvPr/>
        </p:nvGrpSpPr>
        <p:grpSpPr>
          <a:xfrm>
            <a:off x="8991600" y="1676400"/>
            <a:ext cx="1143001" cy="838201"/>
            <a:chOff x="0" y="0"/>
            <a:chExt cx="1143000" cy="838200"/>
          </a:xfrm>
        </p:grpSpPr>
        <p:sp>
          <p:nvSpPr>
            <p:cNvPr id="523" name="Shape 523"/>
            <p:cNvSpPr/>
            <p:nvPr/>
          </p:nvSpPr>
          <p:spPr>
            <a:xfrm>
              <a:off x="0" y="0"/>
              <a:ext cx="1143001" cy="838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0" y="0"/>
              <a:ext cx="1143001" cy="838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600"/>
                  </a:moveTo>
                  <a:cubicBezTo>
                    <a:pt x="21600" y="5588"/>
                    <a:pt x="16765" y="7200"/>
                    <a:pt x="10800" y="7200"/>
                  </a:cubicBezTo>
                  <a:cubicBezTo>
                    <a:pt x="4835" y="7200"/>
                    <a:pt x="0" y="5588"/>
                    <a:pt x="0" y="3600"/>
                  </a:cubicBezTo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528" name="Group 528"/>
          <p:cNvGrpSpPr/>
          <p:nvPr/>
        </p:nvGrpSpPr>
        <p:grpSpPr>
          <a:xfrm>
            <a:off x="9067800" y="1950049"/>
            <a:ext cx="152400" cy="214702"/>
            <a:chOff x="0" y="0"/>
            <a:chExt cx="152400" cy="214700"/>
          </a:xfrm>
        </p:grpSpPr>
        <p:sp>
          <p:nvSpPr>
            <p:cNvPr id="526" name="Shape 526"/>
            <p:cNvSpPr/>
            <p:nvPr/>
          </p:nvSpPr>
          <p:spPr>
            <a:xfrm>
              <a:off x="0" y="31150"/>
              <a:ext cx="152400" cy="152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9999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5098" y="0"/>
              <a:ext cx="142204" cy="21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>
                <a:defRPr sz="900"/>
              </a:lvl1pPr>
            </a:lstStyle>
            <a:p>
              <a:pPr lvl="0">
                <a:defRPr sz="1800"/>
              </a:pPr>
              <a:r>
                <a:rPr sz="900"/>
                <a:t>r</a:t>
              </a:r>
            </a:p>
          </p:txBody>
        </p:sp>
      </p:grpSp>
      <p:grpSp>
        <p:nvGrpSpPr>
          <p:cNvPr id="531" name="Group 531"/>
          <p:cNvGrpSpPr/>
          <p:nvPr/>
        </p:nvGrpSpPr>
        <p:grpSpPr>
          <a:xfrm>
            <a:off x="9593545" y="1950049"/>
            <a:ext cx="167710" cy="214702"/>
            <a:chOff x="0" y="0"/>
            <a:chExt cx="167708" cy="214700"/>
          </a:xfrm>
        </p:grpSpPr>
        <p:sp>
          <p:nvSpPr>
            <p:cNvPr id="529" name="Shape 529"/>
            <p:cNvSpPr/>
            <p:nvPr/>
          </p:nvSpPr>
          <p:spPr>
            <a:xfrm>
              <a:off x="7654" y="31150"/>
              <a:ext cx="152401" cy="152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900"/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0" y="0"/>
              <a:ext cx="167709" cy="21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>
                <a:defRPr sz="900"/>
              </a:lvl1pPr>
            </a:lstStyle>
            <a:p>
              <a:pPr lvl="0">
                <a:defRPr sz="1800"/>
              </a:pPr>
              <a:r>
                <a:rPr sz="900"/>
                <a:t>b</a:t>
              </a:r>
            </a:p>
          </p:txBody>
        </p:sp>
      </p:grpSp>
      <p:grpSp>
        <p:nvGrpSpPr>
          <p:cNvPr id="534" name="Group 534"/>
          <p:cNvGrpSpPr/>
          <p:nvPr/>
        </p:nvGrpSpPr>
        <p:grpSpPr>
          <a:xfrm>
            <a:off x="9898345" y="1950049"/>
            <a:ext cx="167710" cy="214702"/>
            <a:chOff x="0" y="0"/>
            <a:chExt cx="167708" cy="214700"/>
          </a:xfrm>
        </p:grpSpPr>
        <p:sp>
          <p:nvSpPr>
            <p:cNvPr id="532" name="Shape 532"/>
            <p:cNvSpPr/>
            <p:nvPr/>
          </p:nvSpPr>
          <p:spPr>
            <a:xfrm>
              <a:off x="7654" y="31150"/>
              <a:ext cx="152401" cy="152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900"/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0" y="0"/>
              <a:ext cx="167709" cy="21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>
                <a:defRPr sz="900"/>
              </a:lvl1pPr>
            </a:lstStyle>
            <a:p>
              <a:pPr lvl="0">
                <a:defRPr sz="1800"/>
              </a:pPr>
              <a:r>
                <a:rPr sz="900"/>
                <a:t>b</a:t>
              </a:r>
            </a:p>
          </p:txBody>
        </p:sp>
      </p:grpSp>
      <p:grpSp>
        <p:nvGrpSpPr>
          <p:cNvPr id="537" name="Group 537"/>
          <p:cNvGrpSpPr/>
          <p:nvPr/>
        </p:nvGrpSpPr>
        <p:grpSpPr>
          <a:xfrm>
            <a:off x="9601200" y="2178649"/>
            <a:ext cx="152400" cy="214702"/>
            <a:chOff x="0" y="0"/>
            <a:chExt cx="152400" cy="214700"/>
          </a:xfrm>
        </p:grpSpPr>
        <p:sp>
          <p:nvSpPr>
            <p:cNvPr id="535" name="Shape 535"/>
            <p:cNvSpPr/>
            <p:nvPr/>
          </p:nvSpPr>
          <p:spPr>
            <a:xfrm>
              <a:off x="0" y="31150"/>
              <a:ext cx="152400" cy="152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9999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5098" y="0"/>
              <a:ext cx="142204" cy="21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>
                <a:defRPr sz="900"/>
              </a:lvl1pPr>
            </a:lstStyle>
            <a:p>
              <a:pPr lvl="0">
                <a:defRPr sz="1800"/>
              </a:pPr>
              <a:r>
                <a:rPr sz="900"/>
                <a:t>r</a:t>
              </a:r>
            </a:p>
          </p:txBody>
        </p:sp>
      </p:grpSp>
      <p:grpSp>
        <p:nvGrpSpPr>
          <p:cNvPr id="540" name="Group 540"/>
          <p:cNvGrpSpPr/>
          <p:nvPr/>
        </p:nvGrpSpPr>
        <p:grpSpPr>
          <a:xfrm>
            <a:off x="9898345" y="2178649"/>
            <a:ext cx="167710" cy="214702"/>
            <a:chOff x="0" y="0"/>
            <a:chExt cx="167708" cy="214700"/>
          </a:xfrm>
        </p:grpSpPr>
        <p:sp>
          <p:nvSpPr>
            <p:cNvPr id="538" name="Shape 538"/>
            <p:cNvSpPr/>
            <p:nvPr/>
          </p:nvSpPr>
          <p:spPr>
            <a:xfrm>
              <a:off x="7654" y="31150"/>
              <a:ext cx="152401" cy="152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900"/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0" y="0"/>
              <a:ext cx="167709" cy="21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>
                <a:defRPr sz="900"/>
              </a:lvl1pPr>
            </a:lstStyle>
            <a:p>
              <a:pPr lvl="0">
                <a:defRPr sz="1800"/>
              </a:pPr>
              <a:r>
                <a:rPr sz="900"/>
                <a:t>b</a:t>
              </a:r>
            </a:p>
          </p:txBody>
        </p:sp>
      </p:grpSp>
      <p:grpSp>
        <p:nvGrpSpPr>
          <p:cNvPr id="543" name="Group 543"/>
          <p:cNvGrpSpPr/>
          <p:nvPr/>
        </p:nvGrpSpPr>
        <p:grpSpPr>
          <a:xfrm>
            <a:off x="9136345" y="2178649"/>
            <a:ext cx="167710" cy="214702"/>
            <a:chOff x="0" y="0"/>
            <a:chExt cx="167708" cy="214700"/>
          </a:xfrm>
        </p:grpSpPr>
        <p:sp>
          <p:nvSpPr>
            <p:cNvPr id="541" name="Shape 541"/>
            <p:cNvSpPr/>
            <p:nvPr/>
          </p:nvSpPr>
          <p:spPr>
            <a:xfrm>
              <a:off x="7654" y="31150"/>
              <a:ext cx="152401" cy="152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900"/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0" y="0"/>
              <a:ext cx="167709" cy="21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>
                <a:defRPr sz="900"/>
              </a:lvl1pPr>
            </a:lstStyle>
            <a:p>
              <a:pPr lvl="0">
                <a:defRPr sz="1800"/>
              </a:pPr>
              <a:r>
                <a:rPr sz="900"/>
                <a:t>b</a:t>
              </a:r>
            </a:p>
          </p:txBody>
        </p:sp>
      </p:grpSp>
      <p:grpSp>
        <p:nvGrpSpPr>
          <p:cNvPr id="546" name="Group 546"/>
          <p:cNvGrpSpPr/>
          <p:nvPr/>
        </p:nvGrpSpPr>
        <p:grpSpPr>
          <a:xfrm>
            <a:off x="9829800" y="2026249"/>
            <a:ext cx="152400" cy="214702"/>
            <a:chOff x="0" y="0"/>
            <a:chExt cx="152400" cy="214700"/>
          </a:xfrm>
        </p:grpSpPr>
        <p:sp>
          <p:nvSpPr>
            <p:cNvPr id="544" name="Shape 544"/>
            <p:cNvSpPr/>
            <p:nvPr/>
          </p:nvSpPr>
          <p:spPr>
            <a:xfrm>
              <a:off x="0" y="31150"/>
              <a:ext cx="152400" cy="152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9999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5098" y="0"/>
              <a:ext cx="142204" cy="21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>
                <a:defRPr sz="900"/>
              </a:lvl1pPr>
            </a:lstStyle>
            <a:p>
              <a:pPr lvl="0">
                <a:defRPr sz="1800"/>
              </a:pPr>
              <a:r>
                <a:rPr sz="900"/>
                <a:t>r</a:t>
              </a:r>
            </a:p>
          </p:txBody>
        </p:sp>
      </p:grpSp>
      <p:grpSp>
        <p:nvGrpSpPr>
          <p:cNvPr id="549" name="Group 549"/>
          <p:cNvGrpSpPr/>
          <p:nvPr/>
        </p:nvGrpSpPr>
        <p:grpSpPr>
          <a:xfrm>
            <a:off x="8983945" y="2102449"/>
            <a:ext cx="167710" cy="214702"/>
            <a:chOff x="0" y="0"/>
            <a:chExt cx="167708" cy="214700"/>
          </a:xfrm>
        </p:grpSpPr>
        <p:sp>
          <p:nvSpPr>
            <p:cNvPr id="547" name="Shape 547"/>
            <p:cNvSpPr/>
            <p:nvPr/>
          </p:nvSpPr>
          <p:spPr>
            <a:xfrm>
              <a:off x="7654" y="31150"/>
              <a:ext cx="152401" cy="152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900"/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0" y="0"/>
              <a:ext cx="167709" cy="21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>
                <a:defRPr sz="900"/>
              </a:lvl1pPr>
            </a:lstStyle>
            <a:p>
              <a:pPr lvl="0">
                <a:defRPr sz="1800"/>
              </a:pPr>
              <a:r>
                <a:rPr sz="900"/>
                <a:t>b</a:t>
              </a:r>
            </a:p>
          </p:txBody>
        </p:sp>
      </p:grpSp>
      <p:grpSp>
        <p:nvGrpSpPr>
          <p:cNvPr id="552" name="Group 552"/>
          <p:cNvGrpSpPr/>
          <p:nvPr/>
        </p:nvGrpSpPr>
        <p:grpSpPr>
          <a:xfrm>
            <a:off x="9364945" y="2026249"/>
            <a:ext cx="167710" cy="214702"/>
            <a:chOff x="0" y="0"/>
            <a:chExt cx="167708" cy="214700"/>
          </a:xfrm>
        </p:grpSpPr>
        <p:sp>
          <p:nvSpPr>
            <p:cNvPr id="550" name="Shape 550"/>
            <p:cNvSpPr/>
            <p:nvPr/>
          </p:nvSpPr>
          <p:spPr>
            <a:xfrm>
              <a:off x="7654" y="31150"/>
              <a:ext cx="152401" cy="152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900"/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0" y="0"/>
              <a:ext cx="167709" cy="21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>
                <a:defRPr sz="900"/>
              </a:lvl1pPr>
            </a:lstStyle>
            <a:p>
              <a:pPr lvl="0">
                <a:defRPr sz="1800"/>
              </a:pPr>
              <a:r>
                <a:rPr sz="900"/>
                <a:t>b</a:t>
              </a:r>
            </a:p>
          </p:txBody>
        </p:sp>
      </p:grpSp>
      <p:grpSp>
        <p:nvGrpSpPr>
          <p:cNvPr id="555" name="Group 555"/>
          <p:cNvGrpSpPr/>
          <p:nvPr/>
        </p:nvGrpSpPr>
        <p:grpSpPr>
          <a:xfrm>
            <a:off x="9220200" y="2178649"/>
            <a:ext cx="152400" cy="214702"/>
            <a:chOff x="0" y="0"/>
            <a:chExt cx="152400" cy="214700"/>
          </a:xfrm>
        </p:grpSpPr>
        <p:sp>
          <p:nvSpPr>
            <p:cNvPr id="553" name="Shape 553"/>
            <p:cNvSpPr/>
            <p:nvPr/>
          </p:nvSpPr>
          <p:spPr>
            <a:xfrm>
              <a:off x="0" y="31150"/>
              <a:ext cx="152400" cy="152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9999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5098" y="0"/>
              <a:ext cx="142204" cy="21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>
                <a:defRPr sz="900"/>
              </a:lvl1pPr>
            </a:lstStyle>
            <a:p>
              <a:pPr lvl="0">
                <a:defRPr sz="1800"/>
              </a:pPr>
              <a:r>
                <a:rPr sz="900"/>
                <a:t>r</a:t>
              </a:r>
            </a:p>
          </p:txBody>
        </p:sp>
      </p:grpSp>
      <p:grpSp>
        <p:nvGrpSpPr>
          <p:cNvPr id="558" name="Group 558"/>
          <p:cNvGrpSpPr/>
          <p:nvPr/>
        </p:nvGrpSpPr>
        <p:grpSpPr>
          <a:xfrm>
            <a:off x="9745945" y="2178649"/>
            <a:ext cx="167710" cy="214702"/>
            <a:chOff x="0" y="0"/>
            <a:chExt cx="167708" cy="214700"/>
          </a:xfrm>
        </p:grpSpPr>
        <p:sp>
          <p:nvSpPr>
            <p:cNvPr id="556" name="Shape 556"/>
            <p:cNvSpPr/>
            <p:nvPr/>
          </p:nvSpPr>
          <p:spPr>
            <a:xfrm>
              <a:off x="7654" y="31150"/>
              <a:ext cx="152401" cy="152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900"/>
              </a:pP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0" y="0"/>
              <a:ext cx="167709" cy="21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>
                <a:defRPr sz="900"/>
              </a:lvl1pPr>
            </a:lstStyle>
            <a:p>
              <a:pPr lvl="0">
                <a:defRPr sz="1800"/>
              </a:pPr>
              <a:r>
                <a:rPr sz="900"/>
                <a:t>b</a:t>
              </a:r>
            </a:p>
          </p:txBody>
        </p:sp>
      </p:grpSp>
      <p:grpSp>
        <p:nvGrpSpPr>
          <p:cNvPr id="561" name="Group 561"/>
          <p:cNvGrpSpPr/>
          <p:nvPr/>
        </p:nvGrpSpPr>
        <p:grpSpPr>
          <a:xfrm>
            <a:off x="9441145" y="2254849"/>
            <a:ext cx="167710" cy="214702"/>
            <a:chOff x="0" y="0"/>
            <a:chExt cx="167708" cy="214700"/>
          </a:xfrm>
        </p:grpSpPr>
        <p:sp>
          <p:nvSpPr>
            <p:cNvPr id="559" name="Shape 559"/>
            <p:cNvSpPr/>
            <p:nvPr/>
          </p:nvSpPr>
          <p:spPr>
            <a:xfrm>
              <a:off x="7654" y="31150"/>
              <a:ext cx="152401" cy="152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900"/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0" y="0"/>
              <a:ext cx="167709" cy="21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>
                <a:defRPr sz="900"/>
              </a:lvl1pPr>
            </a:lstStyle>
            <a:p>
              <a:pPr lvl="0">
                <a:defRPr sz="1800"/>
              </a:pPr>
              <a:r>
                <a:rPr sz="900"/>
                <a:t>b</a:t>
              </a:r>
            </a:p>
          </p:txBody>
        </p:sp>
      </p:grpSp>
      <p:grpSp>
        <p:nvGrpSpPr>
          <p:cNvPr id="564" name="Group 564"/>
          <p:cNvGrpSpPr/>
          <p:nvPr/>
        </p:nvGrpSpPr>
        <p:grpSpPr>
          <a:xfrm>
            <a:off x="9677400" y="1950049"/>
            <a:ext cx="152400" cy="214702"/>
            <a:chOff x="0" y="0"/>
            <a:chExt cx="152400" cy="214700"/>
          </a:xfrm>
        </p:grpSpPr>
        <p:sp>
          <p:nvSpPr>
            <p:cNvPr id="562" name="Shape 562"/>
            <p:cNvSpPr/>
            <p:nvPr/>
          </p:nvSpPr>
          <p:spPr>
            <a:xfrm>
              <a:off x="0" y="31150"/>
              <a:ext cx="152400" cy="152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9999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5098" y="0"/>
              <a:ext cx="142204" cy="21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>
                <a:defRPr sz="900"/>
              </a:lvl1pPr>
            </a:lstStyle>
            <a:p>
              <a:pPr lvl="0">
                <a:defRPr sz="1800"/>
              </a:pPr>
              <a:r>
                <a:rPr sz="900"/>
                <a:t>r</a:t>
              </a:r>
            </a:p>
          </p:txBody>
        </p:sp>
      </p:grpSp>
      <p:grpSp>
        <p:nvGrpSpPr>
          <p:cNvPr id="567" name="Group 567"/>
          <p:cNvGrpSpPr/>
          <p:nvPr/>
        </p:nvGrpSpPr>
        <p:grpSpPr>
          <a:xfrm>
            <a:off x="9288745" y="2254849"/>
            <a:ext cx="167710" cy="214702"/>
            <a:chOff x="0" y="0"/>
            <a:chExt cx="167708" cy="214700"/>
          </a:xfrm>
        </p:grpSpPr>
        <p:sp>
          <p:nvSpPr>
            <p:cNvPr id="565" name="Shape 565"/>
            <p:cNvSpPr/>
            <p:nvPr/>
          </p:nvSpPr>
          <p:spPr>
            <a:xfrm>
              <a:off x="7654" y="31150"/>
              <a:ext cx="152401" cy="152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900"/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0" y="0"/>
              <a:ext cx="167709" cy="21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>
                <a:defRPr sz="900"/>
              </a:lvl1pPr>
            </a:lstStyle>
            <a:p>
              <a:pPr lvl="0">
                <a:defRPr sz="1800"/>
              </a:pPr>
              <a:r>
                <a:rPr sz="900"/>
                <a:t>b</a:t>
              </a:r>
            </a:p>
          </p:txBody>
        </p:sp>
      </p:grpSp>
      <p:grpSp>
        <p:nvGrpSpPr>
          <p:cNvPr id="570" name="Group 570"/>
          <p:cNvGrpSpPr/>
          <p:nvPr/>
        </p:nvGrpSpPr>
        <p:grpSpPr>
          <a:xfrm>
            <a:off x="9212545" y="1950049"/>
            <a:ext cx="167710" cy="214702"/>
            <a:chOff x="0" y="0"/>
            <a:chExt cx="167708" cy="214700"/>
          </a:xfrm>
        </p:grpSpPr>
        <p:sp>
          <p:nvSpPr>
            <p:cNvPr id="568" name="Shape 568"/>
            <p:cNvSpPr/>
            <p:nvPr/>
          </p:nvSpPr>
          <p:spPr>
            <a:xfrm>
              <a:off x="7654" y="31150"/>
              <a:ext cx="152401" cy="152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99CC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900"/>
              </a:pP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0" y="0"/>
              <a:ext cx="167709" cy="21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>
                <a:defRPr sz="900"/>
              </a:lvl1pPr>
            </a:lstStyle>
            <a:p>
              <a:pPr lvl="0">
                <a:defRPr sz="1800"/>
              </a:pPr>
              <a:r>
                <a:rPr sz="900"/>
                <a:t>b</a:t>
              </a:r>
            </a:p>
          </p:txBody>
        </p:sp>
      </p:grpSp>
      <p:pic>
        <p:nvPicPr>
          <p:cNvPr id="571" name="image57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05573" y="1295400"/>
            <a:ext cx="3838790" cy="213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5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5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5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5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5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5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0" grpId="1" build="p" bldLvl="5" animBg="1" advAuto="0"/>
      <p:bldP spid="511" grpId="5" animBg="1" advAuto="0"/>
      <p:bldP spid="512" grpId="7" animBg="1" advAuto="0"/>
      <p:bldP spid="515" grpId="2" animBg="1" advAuto="0"/>
      <p:bldP spid="518" grpId="3" animBg="1" advAuto="0"/>
      <p:bldP spid="521" grpId="4" animBg="1" advAuto="0"/>
      <p:bldP spid="522" grpId="6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400"/>
              <a:t>Smoothing</a:t>
            </a:r>
          </a:p>
        </p:txBody>
      </p:sp>
      <p:pic>
        <p:nvPicPr>
          <p:cNvPr id="574" name="image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1229134"/>
            <a:ext cx="10171112" cy="52474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400"/>
              <a:t>Maximum Likelihood?</a:t>
            </a:r>
          </a:p>
        </p:txBody>
      </p:sp>
      <p:sp>
        <p:nvSpPr>
          <p:cNvPr id="577" name="Shape 577"/>
          <p:cNvSpPr>
            <a:spLocks noGrp="1"/>
          </p:cNvSpPr>
          <p:nvPr>
            <p:ph type="body" idx="1"/>
          </p:nvPr>
        </p:nvSpPr>
        <p:spPr>
          <a:xfrm>
            <a:off x="406400" y="1397000"/>
            <a:ext cx="11379200" cy="4729165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57161" lvl="0" indent="-257161">
              <a:lnSpc>
                <a:spcPct val="90000"/>
              </a:lnSpc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333399"/>
                </a:solidFill>
              </a:rPr>
              <a:t>Relative frequencies are the maximum likelihood estimates</a:t>
            </a:r>
          </a:p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endParaRPr sz="2400">
              <a:solidFill>
                <a:srgbClr val="333399"/>
              </a:solidFill>
            </a:endParaRPr>
          </a:p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endParaRPr sz="2400">
              <a:solidFill>
                <a:srgbClr val="333399"/>
              </a:solidFill>
            </a:endParaRPr>
          </a:p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endParaRPr sz="2400">
              <a:solidFill>
                <a:srgbClr val="333399"/>
              </a:solidFill>
            </a:endParaRPr>
          </a:p>
          <a:p>
            <a:pPr marL="742912" lvl="1" indent="-285737">
              <a:lnSpc>
                <a:spcPct val="90000"/>
              </a:lnSpc>
              <a:spcBef>
                <a:spcPts val="6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endParaRPr sz="2000"/>
          </a:p>
          <a:p>
            <a:pPr marL="742912" lvl="1" indent="-285737">
              <a:lnSpc>
                <a:spcPct val="90000"/>
              </a:lnSpc>
              <a:spcBef>
                <a:spcPts val="6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endParaRPr sz="2000"/>
          </a:p>
          <a:p>
            <a:pPr marL="257161" lvl="0" indent="-257161">
              <a:lnSpc>
                <a:spcPct val="90000"/>
              </a:lnSpc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333399"/>
                </a:solidFill>
              </a:rPr>
              <a:t>Another option is to consider the most likely parameter value given the data</a:t>
            </a:r>
          </a:p>
        </p:txBody>
      </p:sp>
      <p:pic>
        <p:nvPicPr>
          <p:cNvPr id="578" name="image54.png" descr="txp_fi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97526" y="2209800"/>
            <a:ext cx="3105152" cy="608013"/>
          </a:xfrm>
          <a:prstGeom prst="rect">
            <a:avLst/>
          </a:prstGeom>
          <a:ln w="12700">
            <a:miter lim="400000"/>
          </a:ln>
        </p:spPr>
      </p:pic>
      <p:pic>
        <p:nvPicPr>
          <p:cNvPr id="579" name="image59.png" descr="txp_fi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9202" y="2133600"/>
            <a:ext cx="2847976" cy="427040"/>
          </a:xfrm>
          <a:prstGeom prst="rect">
            <a:avLst/>
          </a:prstGeom>
          <a:ln w="12700">
            <a:miter lim="400000"/>
          </a:ln>
        </p:spPr>
      </p:pic>
      <p:pic>
        <p:nvPicPr>
          <p:cNvPr id="580" name="image60.png" descr="txp_fi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31976" y="2746376"/>
            <a:ext cx="2511426" cy="530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81" name="image61.png" descr="txp_fi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19200" y="4419601"/>
            <a:ext cx="3041651" cy="427040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Shape 582"/>
          <p:cNvSpPr/>
          <p:nvPr/>
        </p:nvSpPr>
        <p:spPr>
          <a:xfrm>
            <a:off x="4876800" y="2362200"/>
            <a:ext cx="381000" cy="304800"/>
          </a:xfrm>
          <a:prstGeom prst="rightArrow">
            <a:avLst>
              <a:gd name="adj1" fmla="val 50000"/>
              <a:gd name="adj2" fmla="val 42188"/>
            </a:avLst>
          </a:prstGeom>
          <a:solidFill>
            <a:srgbClr val="BBE0E3"/>
          </a:solidFill>
          <a:ln>
            <a:solidFill/>
            <a:miter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pic>
        <p:nvPicPr>
          <p:cNvPr id="583" name="image62.png" descr="txp_fi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52636" y="5081587"/>
            <a:ext cx="3662364" cy="427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584" name="image63.png" descr="txp_fi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57400" y="5718175"/>
            <a:ext cx="2833689" cy="4270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7" grpId="4" animBg="1" advAuto="0"/>
      <p:bldP spid="578" grpId="2" animBg="1" advAuto="0"/>
      <p:bldP spid="580" grpId="1" animBg="1" advAuto="0"/>
      <p:bldP spid="581" grpId="5" animBg="1" advAuto="0"/>
      <p:bldP spid="582" grpId="3" animBg="1" advAuto="0"/>
      <p:bldP spid="583" grpId="6" animBg="1" advAuto="0"/>
      <p:bldP spid="584" grpId="7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400"/>
              <a:t>Unseen Events</a:t>
            </a:r>
          </a:p>
        </p:txBody>
      </p:sp>
      <p:pic>
        <p:nvPicPr>
          <p:cNvPr id="587" name="image6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5400" y="2287796"/>
            <a:ext cx="3524961" cy="2739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588" name="image6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78344" y="2244725"/>
            <a:ext cx="4760050" cy="30130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8" grpId="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400"/>
              <a:t>Classification</a:t>
            </a:r>
          </a:p>
        </p:txBody>
      </p:sp>
      <p:pic>
        <p:nvPicPr>
          <p:cNvPr id="66" name="image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76600" y="1174750"/>
            <a:ext cx="5681935" cy="50736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400"/>
              <a:t>Laplace Smoothing</a:t>
            </a:r>
          </a:p>
        </p:txBody>
      </p:sp>
      <p:sp>
        <p:nvSpPr>
          <p:cNvPr id="591" name="Shape 591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724400" cy="4876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57161" lvl="0" indent="-257161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333399"/>
                </a:solidFill>
              </a:rPr>
              <a:t>Laplace’s estimate:</a:t>
            </a:r>
          </a:p>
          <a:p>
            <a:pPr marL="661273" lvl="1" indent="-204097"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2000"/>
              <a:t>Pretend you saw every outcome once more than you actually did</a:t>
            </a:r>
            <a:endParaRPr sz="2800"/>
          </a:p>
          <a:p>
            <a:pPr marL="742912" lvl="1" indent="-285737">
              <a:spcBef>
                <a:spcPts val="6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endParaRPr sz="2000"/>
          </a:p>
          <a:p>
            <a:pPr marL="742912" lvl="1" indent="-285737">
              <a:spcBef>
                <a:spcPts val="6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endParaRPr sz="2000"/>
          </a:p>
          <a:p>
            <a:pPr marL="742912" lvl="1" indent="-285737">
              <a:spcBef>
                <a:spcPts val="6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endParaRPr sz="2000"/>
          </a:p>
          <a:p>
            <a:pPr marL="742912" lvl="1" indent="-285737">
              <a:spcBef>
                <a:spcPts val="6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endParaRPr sz="2000"/>
          </a:p>
          <a:p>
            <a:pPr marL="742912" lvl="1" indent="-285737">
              <a:spcBef>
                <a:spcPts val="6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endParaRPr sz="2000"/>
          </a:p>
          <a:p>
            <a:pPr marL="742912" lvl="1" indent="-285737">
              <a:spcBef>
                <a:spcPts val="6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endParaRPr sz="2000"/>
          </a:p>
          <a:p>
            <a:pPr marL="742912" lvl="1" indent="-285737">
              <a:spcBef>
                <a:spcPts val="6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endParaRPr sz="2000"/>
          </a:p>
          <a:p>
            <a:pPr marL="661273" lvl="1" indent="-204097"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2000"/>
              <a:t>Can derive this estimate with </a:t>
            </a:r>
            <a:r>
              <a:rPr sz="2000" i="1"/>
              <a:t>Dirichlet priors (out of scope)</a:t>
            </a:r>
          </a:p>
        </p:txBody>
      </p:sp>
      <p:pic>
        <p:nvPicPr>
          <p:cNvPr id="592" name="image66.png" descr="txp_fi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6338" y="4116389"/>
            <a:ext cx="1643064" cy="760413"/>
          </a:xfrm>
          <a:prstGeom prst="rect">
            <a:avLst/>
          </a:prstGeom>
          <a:ln w="12700">
            <a:miter lim="400000"/>
          </a:ln>
        </p:spPr>
      </p:pic>
      <p:pic>
        <p:nvPicPr>
          <p:cNvPr id="593" name="image67.png" descr="txp_fi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19800" y="3294064"/>
            <a:ext cx="2690814" cy="668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594" name="image68.png" descr="txp_fi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27725" y="4437064"/>
            <a:ext cx="2813051" cy="668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595" name="image69.png" descr="txp_fi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74737" y="3049589"/>
            <a:ext cx="3649664" cy="760413"/>
          </a:xfrm>
          <a:prstGeom prst="rect">
            <a:avLst/>
          </a:prstGeom>
          <a:ln w="12700">
            <a:miter lim="400000"/>
          </a:ln>
        </p:spPr>
      </p:pic>
      <p:sp>
        <p:nvSpPr>
          <p:cNvPr id="596" name="Shape 596"/>
          <p:cNvSpPr/>
          <p:nvPr/>
        </p:nvSpPr>
        <p:spPr>
          <a:xfrm>
            <a:off x="7696200" y="3200400"/>
            <a:ext cx="1143000" cy="9144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97" name="Shape 597"/>
          <p:cNvSpPr/>
          <p:nvPr/>
        </p:nvSpPr>
        <p:spPr>
          <a:xfrm>
            <a:off x="7696200" y="4267200"/>
            <a:ext cx="1143000" cy="9144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607" name="Group 607"/>
          <p:cNvGrpSpPr/>
          <p:nvPr/>
        </p:nvGrpSpPr>
        <p:grpSpPr>
          <a:xfrm>
            <a:off x="6629400" y="1905000"/>
            <a:ext cx="2606040" cy="685801"/>
            <a:chOff x="0" y="0"/>
            <a:chExt cx="2606039" cy="685800"/>
          </a:xfrm>
        </p:grpSpPr>
        <p:grpSp>
          <p:nvGrpSpPr>
            <p:cNvPr id="600" name="Group 600"/>
            <p:cNvGrpSpPr/>
            <p:nvPr/>
          </p:nvGrpSpPr>
          <p:grpSpPr>
            <a:xfrm>
              <a:off x="0" y="0"/>
              <a:ext cx="685801" cy="685801"/>
              <a:chOff x="0" y="0"/>
              <a:chExt cx="685800" cy="685800"/>
            </a:xfrm>
          </p:grpSpPr>
          <p:sp>
            <p:nvSpPr>
              <p:cNvPr id="598" name="Shape 598"/>
              <p:cNvSpPr/>
              <p:nvPr/>
            </p:nvSpPr>
            <p:spPr>
              <a:xfrm>
                <a:off x="0" y="0"/>
                <a:ext cx="685800" cy="6858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9999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/>
                <a:endParaRPr/>
              </a:p>
            </p:txBody>
          </p:sp>
          <p:sp>
            <p:nvSpPr>
              <p:cNvPr id="599" name="Shape 599"/>
              <p:cNvSpPr/>
              <p:nvPr/>
            </p:nvSpPr>
            <p:spPr>
              <a:xfrm>
                <a:off x="211851" y="62229"/>
                <a:ext cx="262097" cy="561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ctr">
                  <a:defRPr sz="32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3200"/>
                  <a:t>r</a:t>
                </a:r>
              </a:p>
            </p:txBody>
          </p:sp>
        </p:grpSp>
        <p:grpSp>
          <p:nvGrpSpPr>
            <p:cNvPr id="603" name="Group 603"/>
            <p:cNvGrpSpPr/>
            <p:nvPr/>
          </p:nvGrpSpPr>
          <p:grpSpPr>
            <a:xfrm>
              <a:off x="960120" y="0"/>
              <a:ext cx="685801" cy="685801"/>
              <a:chOff x="0" y="0"/>
              <a:chExt cx="685800" cy="685800"/>
            </a:xfrm>
          </p:grpSpPr>
          <p:sp>
            <p:nvSpPr>
              <p:cNvPr id="601" name="Shape 601"/>
              <p:cNvSpPr/>
              <p:nvPr/>
            </p:nvSpPr>
            <p:spPr>
              <a:xfrm>
                <a:off x="0" y="0"/>
                <a:ext cx="685800" cy="6858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9999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/>
                <a:endParaRPr/>
              </a:p>
            </p:txBody>
          </p:sp>
          <p:sp>
            <p:nvSpPr>
              <p:cNvPr id="602" name="Shape 602"/>
              <p:cNvSpPr/>
              <p:nvPr/>
            </p:nvSpPr>
            <p:spPr>
              <a:xfrm>
                <a:off x="211851" y="62229"/>
                <a:ext cx="262097" cy="561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ctr">
                  <a:defRPr sz="32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3200"/>
                  <a:t>r</a:t>
                </a:r>
              </a:p>
            </p:txBody>
          </p:sp>
        </p:grpSp>
        <p:grpSp>
          <p:nvGrpSpPr>
            <p:cNvPr id="606" name="Group 606"/>
            <p:cNvGrpSpPr/>
            <p:nvPr/>
          </p:nvGrpSpPr>
          <p:grpSpPr>
            <a:xfrm>
              <a:off x="1920239" y="0"/>
              <a:ext cx="685801" cy="685801"/>
              <a:chOff x="0" y="0"/>
              <a:chExt cx="685800" cy="685800"/>
            </a:xfrm>
          </p:grpSpPr>
          <p:sp>
            <p:nvSpPr>
              <p:cNvPr id="604" name="Shape 604"/>
              <p:cNvSpPr/>
              <p:nvPr/>
            </p:nvSpPr>
            <p:spPr>
              <a:xfrm>
                <a:off x="0" y="0"/>
                <a:ext cx="685800" cy="6858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99CCFF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/>
                <a:endParaRPr/>
              </a:p>
            </p:txBody>
          </p:sp>
          <p:sp>
            <p:nvSpPr>
              <p:cNvPr id="605" name="Shape 605"/>
              <p:cNvSpPr/>
              <p:nvPr/>
            </p:nvSpPr>
            <p:spPr>
              <a:xfrm>
                <a:off x="177620" y="62229"/>
                <a:ext cx="330559" cy="561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ctr">
                  <a:defRPr sz="32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3200"/>
                  <a:t>b</a:t>
                </a:r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6" grpId="1" animBg="1" advAuto="0"/>
      <p:bldP spid="597" grpId="2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400"/>
              <a:t>Laplace Smoothing</a:t>
            </a:r>
          </a:p>
        </p:txBody>
      </p:sp>
      <p:sp>
        <p:nvSpPr>
          <p:cNvPr id="610" name="Shape 610"/>
          <p:cNvSpPr>
            <a:spLocks noGrp="1"/>
          </p:cNvSpPr>
          <p:nvPr>
            <p:ph type="body" idx="1"/>
          </p:nvPr>
        </p:nvSpPr>
        <p:spPr>
          <a:xfrm>
            <a:off x="838200" y="1447800"/>
            <a:ext cx="5791200" cy="4343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57161" lvl="0" indent="-257161">
              <a:lnSpc>
                <a:spcPct val="90000"/>
              </a:lnSpc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333399"/>
                </a:solidFill>
              </a:rPr>
              <a:t>Laplace’s estimate (extended):</a:t>
            </a:r>
          </a:p>
          <a:p>
            <a:pPr marL="661273" lvl="1" indent="-204097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2000"/>
              <a:t>Pretend you saw every outcome k extra times</a:t>
            </a:r>
            <a:endParaRPr sz="2800"/>
          </a:p>
          <a:p>
            <a:pPr marL="742912" lvl="1" indent="-285737">
              <a:lnSpc>
                <a:spcPct val="90000"/>
              </a:lnSpc>
              <a:spcBef>
                <a:spcPts val="6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endParaRPr sz="2000"/>
          </a:p>
          <a:p>
            <a:pPr marL="742912" lvl="1" indent="-285737">
              <a:lnSpc>
                <a:spcPct val="90000"/>
              </a:lnSpc>
              <a:spcBef>
                <a:spcPts val="6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endParaRPr sz="2000"/>
          </a:p>
          <a:p>
            <a:pPr marL="742912" lvl="1" indent="-285737">
              <a:lnSpc>
                <a:spcPct val="90000"/>
              </a:lnSpc>
              <a:spcBef>
                <a:spcPts val="6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endParaRPr sz="2000"/>
          </a:p>
          <a:p>
            <a:pPr marL="742912" lvl="1" indent="-285737">
              <a:lnSpc>
                <a:spcPct val="90000"/>
              </a:lnSpc>
              <a:spcBef>
                <a:spcPts val="6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endParaRPr sz="2000"/>
          </a:p>
          <a:p>
            <a:pPr marL="661273" lvl="1" indent="-204097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2000"/>
              <a:t>What’s Laplace with k = 0?</a:t>
            </a:r>
            <a:endParaRPr sz="2800"/>
          </a:p>
          <a:p>
            <a:pPr marL="661273" lvl="1" indent="-204097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2000"/>
              <a:t>k is the </a:t>
            </a:r>
            <a:r>
              <a:rPr sz="2000">
                <a:solidFill>
                  <a:srgbClr val="CC0000"/>
                </a:solidFill>
              </a:rPr>
              <a:t>strength</a:t>
            </a:r>
            <a:r>
              <a:rPr sz="2000"/>
              <a:t> of the prior</a:t>
            </a:r>
            <a:endParaRPr sz="2800"/>
          </a:p>
          <a:p>
            <a:pPr marL="742912" lvl="1" indent="-285737">
              <a:lnSpc>
                <a:spcPct val="90000"/>
              </a:lnSpc>
              <a:spcBef>
                <a:spcPts val="6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endParaRPr sz="2000"/>
          </a:p>
          <a:p>
            <a:pPr marL="257161" lvl="0" indent="-257161">
              <a:lnSpc>
                <a:spcPct val="90000"/>
              </a:lnSpc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333399"/>
                </a:solidFill>
              </a:rPr>
              <a:t>Laplace for conditionals:</a:t>
            </a:r>
          </a:p>
          <a:p>
            <a:pPr marL="661273" lvl="1" indent="-204097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2000"/>
              <a:t>Smooth each condition independently:</a:t>
            </a:r>
          </a:p>
        </p:txBody>
      </p:sp>
      <p:pic>
        <p:nvPicPr>
          <p:cNvPr id="611" name="image70.png" descr="txp_fi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43802" y="3962401"/>
            <a:ext cx="2670176" cy="59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2" name="image71.png" descr="txp_fi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39000" y="4876801"/>
            <a:ext cx="3617914" cy="5953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13" name="image72.png" descr="txp_fi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43802" y="3103563"/>
            <a:ext cx="2670176" cy="59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4" name="image73.png" descr="txp_fi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89114" y="5570537"/>
            <a:ext cx="3468688" cy="677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615" name="image74.png" descr="txp_fi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28801" y="2667000"/>
            <a:ext cx="2760665" cy="633413"/>
          </a:xfrm>
          <a:prstGeom prst="rect">
            <a:avLst/>
          </a:prstGeom>
          <a:ln w="12700">
            <a:miter lim="400000"/>
          </a:ln>
        </p:spPr>
      </p:pic>
      <p:sp>
        <p:nvSpPr>
          <p:cNvPr id="616" name="Shape 616"/>
          <p:cNvSpPr/>
          <p:nvPr/>
        </p:nvSpPr>
        <p:spPr>
          <a:xfrm>
            <a:off x="9372600" y="2895600"/>
            <a:ext cx="1143000" cy="9144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17" name="Shape 617"/>
          <p:cNvSpPr/>
          <p:nvPr/>
        </p:nvSpPr>
        <p:spPr>
          <a:xfrm>
            <a:off x="9372600" y="3733800"/>
            <a:ext cx="1143000" cy="9144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18" name="Shape 618"/>
          <p:cNvSpPr/>
          <p:nvPr/>
        </p:nvSpPr>
        <p:spPr>
          <a:xfrm>
            <a:off x="9296400" y="4724400"/>
            <a:ext cx="1676400" cy="9144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628" name="Group 628"/>
          <p:cNvGrpSpPr/>
          <p:nvPr/>
        </p:nvGrpSpPr>
        <p:grpSpPr>
          <a:xfrm>
            <a:off x="7620000" y="1828800"/>
            <a:ext cx="2606040" cy="685801"/>
            <a:chOff x="0" y="0"/>
            <a:chExt cx="2606039" cy="685800"/>
          </a:xfrm>
        </p:grpSpPr>
        <p:grpSp>
          <p:nvGrpSpPr>
            <p:cNvPr id="621" name="Group 621"/>
            <p:cNvGrpSpPr/>
            <p:nvPr/>
          </p:nvGrpSpPr>
          <p:grpSpPr>
            <a:xfrm>
              <a:off x="0" y="0"/>
              <a:ext cx="685801" cy="685801"/>
              <a:chOff x="0" y="0"/>
              <a:chExt cx="685800" cy="685800"/>
            </a:xfrm>
          </p:grpSpPr>
          <p:sp>
            <p:nvSpPr>
              <p:cNvPr id="619" name="Shape 619"/>
              <p:cNvSpPr/>
              <p:nvPr/>
            </p:nvSpPr>
            <p:spPr>
              <a:xfrm>
                <a:off x="0" y="0"/>
                <a:ext cx="685800" cy="6858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9999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/>
                <a:endParaRPr/>
              </a:p>
            </p:txBody>
          </p:sp>
          <p:sp>
            <p:nvSpPr>
              <p:cNvPr id="620" name="Shape 620"/>
              <p:cNvSpPr/>
              <p:nvPr/>
            </p:nvSpPr>
            <p:spPr>
              <a:xfrm>
                <a:off x="211851" y="62229"/>
                <a:ext cx="262097" cy="561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ctr">
                  <a:defRPr sz="32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3200"/>
                  <a:t>r</a:t>
                </a:r>
              </a:p>
            </p:txBody>
          </p:sp>
        </p:grpSp>
        <p:grpSp>
          <p:nvGrpSpPr>
            <p:cNvPr id="624" name="Group 624"/>
            <p:cNvGrpSpPr/>
            <p:nvPr/>
          </p:nvGrpSpPr>
          <p:grpSpPr>
            <a:xfrm>
              <a:off x="960120" y="0"/>
              <a:ext cx="685801" cy="685801"/>
              <a:chOff x="0" y="0"/>
              <a:chExt cx="685800" cy="685800"/>
            </a:xfrm>
          </p:grpSpPr>
          <p:sp>
            <p:nvSpPr>
              <p:cNvPr id="622" name="Shape 622"/>
              <p:cNvSpPr/>
              <p:nvPr/>
            </p:nvSpPr>
            <p:spPr>
              <a:xfrm>
                <a:off x="0" y="0"/>
                <a:ext cx="685800" cy="6858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9999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/>
                <a:endParaRPr/>
              </a:p>
            </p:txBody>
          </p:sp>
          <p:sp>
            <p:nvSpPr>
              <p:cNvPr id="623" name="Shape 623"/>
              <p:cNvSpPr/>
              <p:nvPr/>
            </p:nvSpPr>
            <p:spPr>
              <a:xfrm>
                <a:off x="211851" y="62229"/>
                <a:ext cx="262097" cy="561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ctr">
                  <a:defRPr sz="32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3200"/>
                  <a:t>r</a:t>
                </a:r>
              </a:p>
            </p:txBody>
          </p:sp>
        </p:grpSp>
        <p:grpSp>
          <p:nvGrpSpPr>
            <p:cNvPr id="627" name="Group 627"/>
            <p:cNvGrpSpPr/>
            <p:nvPr/>
          </p:nvGrpSpPr>
          <p:grpSpPr>
            <a:xfrm>
              <a:off x="1920239" y="0"/>
              <a:ext cx="685801" cy="685801"/>
              <a:chOff x="0" y="0"/>
              <a:chExt cx="685800" cy="685800"/>
            </a:xfrm>
          </p:grpSpPr>
          <p:sp>
            <p:nvSpPr>
              <p:cNvPr id="625" name="Shape 625"/>
              <p:cNvSpPr/>
              <p:nvPr/>
            </p:nvSpPr>
            <p:spPr>
              <a:xfrm>
                <a:off x="0" y="0"/>
                <a:ext cx="685800" cy="6858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99CCFF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/>
                <a:endParaRPr/>
              </a:p>
            </p:txBody>
          </p:sp>
          <p:sp>
            <p:nvSpPr>
              <p:cNvPr id="626" name="Shape 626"/>
              <p:cNvSpPr/>
              <p:nvPr/>
            </p:nvSpPr>
            <p:spPr>
              <a:xfrm>
                <a:off x="177620" y="62229"/>
                <a:ext cx="330559" cy="561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algn="ctr">
                  <a:defRPr sz="32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3200"/>
                  <a:t>b</a:t>
                </a:r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0" grpId="4" build="p" bldLvl="5" animBg="1" advAuto="0"/>
      <p:bldP spid="614" grpId="5" animBg="1" advAuto="0"/>
      <p:bldP spid="616" grpId="1" animBg="1" advAuto="0"/>
      <p:bldP spid="617" grpId="2" animBg="1" advAuto="0"/>
      <p:bldP spid="618" grpId="3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400"/>
              <a:t>Real NB: Smoothing</a:t>
            </a:r>
          </a:p>
        </p:txBody>
      </p:sp>
      <p:sp>
        <p:nvSpPr>
          <p:cNvPr id="631" name="Shape 631"/>
          <p:cNvSpPr>
            <a:spLocks noGrp="1"/>
          </p:cNvSpPr>
          <p:nvPr>
            <p:ph type="body" idx="1"/>
          </p:nvPr>
        </p:nvSpPr>
        <p:spPr>
          <a:xfrm>
            <a:off x="406400" y="1397000"/>
            <a:ext cx="11379200" cy="4729165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57161" lvl="0" indent="-257161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333399"/>
                </a:solidFill>
              </a:rPr>
              <a:t>For real classification problems, smoothing is critical</a:t>
            </a:r>
          </a:p>
          <a:p>
            <a:pPr marL="257161" lvl="0" indent="-257161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333399"/>
                </a:solidFill>
              </a:rPr>
              <a:t>New odds ratios:</a:t>
            </a:r>
          </a:p>
        </p:txBody>
      </p:sp>
      <p:sp>
        <p:nvSpPr>
          <p:cNvPr id="632" name="Shape 632"/>
          <p:cNvSpPr/>
          <p:nvPr/>
        </p:nvSpPr>
        <p:spPr>
          <a:xfrm>
            <a:off x="1600200" y="3690937"/>
            <a:ext cx="2514600" cy="1624966"/>
          </a:xfrm>
          <a:prstGeom prst="rect">
            <a:avLst/>
          </a:prstGeom>
          <a:ln>
            <a:solidFill/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>
                <a:latin typeface="Courier New"/>
                <a:ea typeface="Courier New"/>
                <a:cs typeface="Courier New"/>
                <a:sym typeface="Courier New"/>
              </a:rPr>
              <a:t>helvetica : 11.4</a:t>
            </a:r>
          </a:p>
          <a:p>
            <a:pPr lvl="0"/>
            <a:r>
              <a:rPr>
                <a:latin typeface="Courier New"/>
                <a:ea typeface="Courier New"/>
                <a:cs typeface="Courier New"/>
                <a:sym typeface="Courier New"/>
              </a:rPr>
              <a:t>seems     : 10.8</a:t>
            </a:r>
          </a:p>
          <a:p>
            <a:pPr lvl="0"/>
            <a:r>
              <a:rPr>
                <a:latin typeface="Courier New"/>
                <a:ea typeface="Courier New"/>
                <a:cs typeface="Courier New"/>
                <a:sym typeface="Courier New"/>
              </a:rPr>
              <a:t>group     : 10.2</a:t>
            </a:r>
          </a:p>
          <a:p>
            <a:pPr lvl="0"/>
            <a:r>
              <a:rPr>
                <a:latin typeface="Courier New"/>
                <a:ea typeface="Courier New"/>
                <a:cs typeface="Courier New"/>
                <a:sym typeface="Courier New"/>
              </a:rPr>
              <a:t>ago       :  8.4</a:t>
            </a:r>
          </a:p>
          <a:p>
            <a:pPr lvl="0"/>
            <a:r>
              <a:rPr>
                <a:latin typeface="Courier New"/>
                <a:ea typeface="Courier New"/>
                <a:cs typeface="Courier New"/>
                <a:sym typeface="Courier New"/>
              </a:rPr>
              <a:t>areas     :  8.3</a:t>
            </a:r>
          </a:p>
          <a:p>
            <a:pPr lvl="0"/>
            <a:r>
              <a:rPr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</p:txBody>
      </p:sp>
      <p:sp>
        <p:nvSpPr>
          <p:cNvPr id="633" name="Shape 633"/>
          <p:cNvSpPr/>
          <p:nvPr/>
        </p:nvSpPr>
        <p:spPr>
          <a:xfrm>
            <a:off x="4876800" y="3690937"/>
            <a:ext cx="2438400" cy="1624966"/>
          </a:xfrm>
          <a:prstGeom prst="rect">
            <a:avLst/>
          </a:prstGeom>
          <a:ln>
            <a:solidFill/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>
                <a:latin typeface="Courier New"/>
                <a:ea typeface="Courier New"/>
                <a:cs typeface="Courier New"/>
                <a:sym typeface="Courier New"/>
              </a:rPr>
              <a:t>verdana : 28.8</a:t>
            </a:r>
          </a:p>
          <a:p>
            <a:pPr lvl="0"/>
            <a:r>
              <a:rPr>
                <a:latin typeface="Courier New"/>
                <a:ea typeface="Courier New"/>
                <a:cs typeface="Courier New"/>
                <a:sym typeface="Courier New"/>
              </a:rPr>
              <a:t>Credit  : 28.4</a:t>
            </a:r>
          </a:p>
          <a:p>
            <a:pPr lvl="0"/>
            <a:r>
              <a:rPr>
                <a:latin typeface="Courier New"/>
                <a:ea typeface="Courier New"/>
                <a:cs typeface="Courier New"/>
                <a:sym typeface="Courier New"/>
              </a:rPr>
              <a:t>ORDER   : 27.2</a:t>
            </a:r>
          </a:p>
          <a:p>
            <a:pPr lvl="0"/>
            <a:r>
              <a:rPr>
                <a:latin typeface="Courier New"/>
                <a:ea typeface="Courier New"/>
                <a:cs typeface="Courier New"/>
                <a:sym typeface="Courier New"/>
              </a:rPr>
              <a:t>&lt;FONT&gt;  : 26.9</a:t>
            </a:r>
          </a:p>
          <a:p>
            <a:pPr lvl="0"/>
            <a:r>
              <a:rPr>
                <a:latin typeface="Courier New"/>
                <a:ea typeface="Courier New"/>
                <a:cs typeface="Courier New"/>
                <a:sym typeface="Courier New"/>
              </a:rPr>
              <a:t>money   : 26.5</a:t>
            </a:r>
          </a:p>
          <a:p>
            <a:pPr lvl="0"/>
            <a:r>
              <a:rPr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</p:txBody>
      </p:sp>
      <p:pic>
        <p:nvPicPr>
          <p:cNvPr id="634" name="image51.png" descr="txp_fi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9775" y="2762250"/>
            <a:ext cx="1647825" cy="698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35" name="image52.png" descr="txp_fi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83187" y="2736850"/>
            <a:ext cx="1647826" cy="698500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Shape 636"/>
          <p:cNvSpPr/>
          <p:nvPr/>
        </p:nvSpPr>
        <p:spPr>
          <a:xfrm>
            <a:off x="2514600" y="5791200"/>
            <a:ext cx="4267200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400"/>
              </a:spcBef>
              <a:defRPr sz="2400" i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 i="0"/>
            </a:pPr>
            <a:r>
              <a:rPr sz="2400" i="1"/>
              <a:t>Do these make more sense?</a:t>
            </a:r>
          </a:p>
        </p:txBody>
      </p:sp>
      <p:pic>
        <p:nvPicPr>
          <p:cNvPr id="637" name="image3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43862" y="1295400"/>
            <a:ext cx="3352875" cy="46672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7" grpId="1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400"/>
              <a:t>Tuning on Held-Out Data</a:t>
            </a:r>
          </a:p>
        </p:txBody>
      </p:sp>
      <p:sp>
        <p:nvSpPr>
          <p:cNvPr id="640" name="Shape 640"/>
          <p:cNvSpPr>
            <a:spLocks noGrp="1"/>
          </p:cNvSpPr>
          <p:nvPr>
            <p:ph type="body" idx="1"/>
          </p:nvPr>
        </p:nvSpPr>
        <p:spPr>
          <a:xfrm>
            <a:off x="457200" y="1676399"/>
            <a:ext cx="6477000" cy="452596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91021" lvl="0" indent="-291021" defTabSz="886968">
              <a:lnSpc>
                <a:spcPct val="80000"/>
              </a:lnSpc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r>
              <a:rPr sz="2716">
                <a:solidFill>
                  <a:srgbClr val="333399"/>
                </a:solidFill>
              </a:rPr>
              <a:t>Now we’ve got two kinds of unknowns</a:t>
            </a:r>
          </a:p>
          <a:p>
            <a:pPr marL="681030" lvl="1" indent="-237569" defTabSz="886968">
              <a:lnSpc>
                <a:spcPct val="80000"/>
              </a:lnSpc>
              <a:spcBef>
                <a:spcPts val="5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2328"/>
              <a:t>Parameters: the probabilities P(X|Y), P(Y)</a:t>
            </a:r>
            <a:endParaRPr sz="2716"/>
          </a:p>
          <a:p>
            <a:pPr marL="681030" lvl="1" indent="-237569" defTabSz="886968">
              <a:lnSpc>
                <a:spcPct val="80000"/>
              </a:lnSpc>
              <a:spcBef>
                <a:spcPts val="5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2328"/>
              <a:t>Hyperparameters: e.g. the amount / type of smoothing to do, k, </a:t>
            </a:r>
            <a:r>
              <a:rPr sz="2328">
                <a:latin typeface="Symbol"/>
                <a:ea typeface="Symbol"/>
                <a:cs typeface="Symbol"/>
                <a:sym typeface="Symbol"/>
              </a:rPr>
              <a:t>α</a:t>
            </a:r>
            <a:endParaRPr sz="2716"/>
          </a:p>
          <a:p>
            <a:pPr marL="720625" lvl="1" indent="-277164" defTabSz="886968">
              <a:lnSpc>
                <a:spcPct val="80000"/>
              </a:lnSpc>
              <a:spcBef>
                <a:spcPts val="6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endParaRPr sz="2328"/>
          </a:p>
          <a:p>
            <a:pPr marL="291021" lvl="0" indent="-291021" defTabSz="886968">
              <a:lnSpc>
                <a:spcPct val="80000"/>
              </a:lnSpc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r>
              <a:rPr sz="2716">
                <a:solidFill>
                  <a:srgbClr val="333399"/>
                </a:solidFill>
              </a:rPr>
              <a:t>What should we learn where?</a:t>
            </a:r>
          </a:p>
          <a:p>
            <a:pPr marL="681030" lvl="1" indent="-237569" defTabSz="886968">
              <a:lnSpc>
                <a:spcPct val="80000"/>
              </a:lnSpc>
              <a:spcBef>
                <a:spcPts val="5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2328"/>
              <a:t>Learn parameters from training data</a:t>
            </a:r>
            <a:endParaRPr sz="2716"/>
          </a:p>
          <a:p>
            <a:pPr marL="681030" lvl="1" indent="-237569" defTabSz="886968">
              <a:lnSpc>
                <a:spcPct val="80000"/>
              </a:lnSpc>
              <a:spcBef>
                <a:spcPts val="5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2328"/>
              <a:t>Tune hyperparameters on different data</a:t>
            </a:r>
            <a:endParaRPr sz="2716"/>
          </a:p>
          <a:p>
            <a:pPr marL="1071698" lvl="2" indent="-184776" defTabSz="886968">
              <a:lnSpc>
                <a:spcPct val="80000"/>
              </a:lnSpc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r>
              <a:rPr sz="1940"/>
              <a:t>Why?</a:t>
            </a:r>
            <a:endParaRPr sz="2328"/>
          </a:p>
          <a:p>
            <a:pPr marL="681030" lvl="1" indent="-237569" defTabSz="886968">
              <a:lnSpc>
                <a:spcPct val="80000"/>
              </a:lnSpc>
              <a:spcBef>
                <a:spcPts val="5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2328"/>
              <a:t>For each value of the hyperparameters, train and test on the held-out data</a:t>
            </a:r>
            <a:endParaRPr sz="2716"/>
          </a:p>
          <a:p>
            <a:pPr marL="681030" lvl="1" indent="-237569" defTabSz="886968">
              <a:lnSpc>
                <a:spcPct val="80000"/>
              </a:lnSpc>
              <a:spcBef>
                <a:spcPts val="5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2328"/>
              <a:t>Choose the best value and do a final test on the test data</a:t>
            </a:r>
          </a:p>
        </p:txBody>
      </p:sp>
      <p:sp>
        <p:nvSpPr>
          <p:cNvPr id="641" name="Shape 641"/>
          <p:cNvSpPr/>
          <p:nvPr/>
        </p:nvSpPr>
        <p:spPr>
          <a:xfrm>
            <a:off x="8129586" y="3933825"/>
            <a:ext cx="2165351" cy="0"/>
          </a:xfrm>
          <a:prstGeom prst="line">
            <a:avLst/>
          </a:prstGeom>
          <a:ln w="38100">
            <a:solidFill/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642" name="Shape 642"/>
          <p:cNvSpPr/>
          <p:nvPr/>
        </p:nvSpPr>
        <p:spPr>
          <a:xfrm flipV="1">
            <a:off x="8129586" y="2093913"/>
            <a:ext cx="1" cy="1839912"/>
          </a:xfrm>
          <a:prstGeom prst="line">
            <a:avLst/>
          </a:prstGeom>
          <a:ln w="38100">
            <a:solidFill/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643" name="image77.png" descr="txp_fi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0825" y="4149725"/>
            <a:ext cx="150813" cy="223839"/>
          </a:xfrm>
          <a:prstGeom prst="rect">
            <a:avLst/>
          </a:prstGeom>
          <a:ln w="12700">
            <a:miter lim="400000"/>
          </a:ln>
        </p:spPr>
      </p:pic>
      <p:pic>
        <p:nvPicPr>
          <p:cNvPr id="644" name="image78.png" descr="txp_fi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04136" y="2306638"/>
            <a:ext cx="209551" cy="1317626"/>
          </a:xfrm>
          <a:prstGeom prst="rect">
            <a:avLst/>
          </a:prstGeom>
          <a:ln w="12700">
            <a:miter lim="400000"/>
          </a:ln>
        </p:spPr>
      </p:pic>
      <p:sp>
        <p:nvSpPr>
          <p:cNvPr id="645" name="Shape 645"/>
          <p:cNvSpPr/>
          <p:nvPr/>
        </p:nvSpPr>
        <p:spPr>
          <a:xfrm>
            <a:off x="8161336" y="2128838"/>
            <a:ext cx="2133601" cy="1752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2121" y="0"/>
                  <a:pt x="4243" y="0"/>
                  <a:pt x="6943" y="939"/>
                </a:cubicBezTo>
                <a:cubicBezTo>
                  <a:pt x="9643" y="1878"/>
                  <a:pt x="13757" y="2191"/>
                  <a:pt x="16200" y="5635"/>
                </a:cubicBezTo>
                <a:cubicBezTo>
                  <a:pt x="18643" y="9078"/>
                  <a:pt x="20121" y="15339"/>
                  <a:pt x="21600" y="21600"/>
                </a:cubicBezTo>
              </a:path>
            </a:pathLst>
          </a:custGeom>
          <a:ln w="38100">
            <a:solidFill>
              <a:srgbClr val="3333FF"/>
            </a:solidFill>
            <a:round/>
          </a:ln>
        </p:spPr>
        <p:txBody>
          <a:bodyPr lIns="0" tIns="0" rIns="0" bIns="0"/>
          <a:lstStyle/>
          <a:p>
            <a:pPr lvl="0"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646" name="image79.png" descr="txp_fi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51936" y="1900238"/>
            <a:ext cx="1136651" cy="269876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Shape 647"/>
          <p:cNvSpPr/>
          <p:nvPr/>
        </p:nvSpPr>
        <p:spPr>
          <a:xfrm>
            <a:off x="8164511" y="2436525"/>
            <a:ext cx="2130426" cy="1444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0" extrusionOk="0">
                <a:moveTo>
                  <a:pt x="0" y="5464"/>
                </a:moveTo>
                <a:cubicBezTo>
                  <a:pt x="1030" y="4566"/>
                  <a:pt x="3670" y="99"/>
                  <a:pt x="6245" y="5"/>
                </a:cubicBezTo>
                <a:cubicBezTo>
                  <a:pt x="8820" y="-90"/>
                  <a:pt x="12860" y="1375"/>
                  <a:pt x="15419" y="4967"/>
                </a:cubicBezTo>
                <a:cubicBezTo>
                  <a:pt x="17979" y="8559"/>
                  <a:pt x="20312" y="18060"/>
                  <a:pt x="21600" y="21510"/>
                </a:cubicBezTo>
              </a:path>
            </a:pathLst>
          </a:custGeom>
          <a:ln w="38100">
            <a:solidFill>
              <a:srgbClr val="008000"/>
            </a:solidFill>
            <a:round/>
          </a:ln>
        </p:spPr>
        <p:txBody>
          <a:bodyPr lIns="0" tIns="0" rIns="0" bIns="0"/>
          <a:lstStyle/>
          <a:p>
            <a:pPr lvl="0"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648" name="image80.png" descr="txp_fi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29600" y="3124200"/>
            <a:ext cx="1227138" cy="223839"/>
          </a:xfrm>
          <a:prstGeom prst="rect">
            <a:avLst/>
          </a:prstGeom>
          <a:ln w="12700">
            <a:miter lim="400000"/>
          </a:ln>
        </p:spPr>
      </p:pic>
      <p:pic>
        <p:nvPicPr>
          <p:cNvPr id="649" name="image81.png" descr="txp_fi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228136" y="3424237"/>
            <a:ext cx="584201" cy="209551"/>
          </a:xfrm>
          <a:prstGeom prst="rect">
            <a:avLst/>
          </a:prstGeom>
          <a:ln w="12700">
            <a:miter lim="400000"/>
          </a:ln>
        </p:spPr>
      </p:pic>
      <p:sp>
        <p:nvSpPr>
          <p:cNvPr id="650" name="Shape 650"/>
          <p:cNvSpPr/>
          <p:nvPr/>
        </p:nvSpPr>
        <p:spPr>
          <a:xfrm>
            <a:off x="8161336" y="2427020"/>
            <a:ext cx="2130426" cy="14575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0" extrusionOk="0">
                <a:moveTo>
                  <a:pt x="0" y="5603"/>
                </a:moveTo>
                <a:cubicBezTo>
                  <a:pt x="1497" y="4666"/>
                  <a:pt x="6535" y="97"/>
                  <a:pt x="8965" y="4"/>
                </a:cubicBezTo>
                <a:cubicBezTo>
                  <a:pt x="11396" y="-90"/>
                  <a:pt x="12490" y="1480"/>
                  <a:pt x="14599" y="5064"/>
                </a:cubicBezTo>
                <a:cubicBezTo>
                  <a:pt x="16707" y="8648"/>
                  <a:pt x="20151" y="18090"/>
                  <a:pt x="21600" y="21510"/>
                </a:cubicBezTo>
              </a:path>
            </a:pathLst>
          </a:custGeom>
          <a:ln w="38100">
            <a:solidFill>
              <a:srgbClr val="CC0000"/>
            </a:solidFill>
            <a:round/>
          </a:ln>
        </p:spPr>
        <p:txBody>
          <a:bodyPr lIns="0" tIns="0" rIns="0" bIns="0"/>
          <a:lstStyle/>
          <a:p>
            <a:pPr lvl="0"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651" name="image82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323297" y="4375150"/>
            <a:ext cx="1032053" cy="1543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652" name="image83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618536" y="4451367"/>
            <a:ext cx="1108478" cy="15430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53" name="image84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066595" y="4400550"/>
            <a:ext cx="1410272" cy="1543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400"/>
              <a:t>Summary</a:t>
            </a:r>
          </a:p>
        </p:txBody>
      </p:sp>
      <p:sp>
        <p:nvSpPr>
          <p:cNvPr id="656" name="Shape 656"/>
          <p:cNvSpPr>
            <a:spLocks noGrp="1"/>
          </p:cNvSpPr>
          <p:nvPr>
            <p:ph type="body" idx="1"/>
          </p:nvPr>
        </p:nvSpPr>
        <p:spPr>
          <a:xfrm>
            <a:off x="406400" y="1397000"/>
            <a:ext cx="11379200" cy="4729165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57161" lvl="0" indent="-257161">
              <a:lnSpc>
                <a:spcPct val="80000"/>
              </a:lnSpc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333399"/>
                </a:solidFill>
              </a:rPr>
              <a:t>Bayes rule lets us do diagnostic queries with causal probabilities</a:t>
            </a:r>
          </a:p>
          <a:p>
            <a:pPr lvl="0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endParaRPr sz="2400">
              <a:solidFill>
                <a:srgbClr val="333399"/>
              </a:solidFill>
            </a:endParaRPr>
          </a:p>
          <a:p>
            <a:pPr marL="257161" lvl="0" indent="-257161">
              <a:lnSpc>
                <a:spcPct val="80000"/>
              </a:lnSpc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333399"/>
                </a:solidFill>
              </a:rPr>
              <a:t>The naïve Bayes assumption takes all features to be independent given the class label</a:t>
            </a:r>
          </a:p>
          <a:p>
            <a:pPr lvl="0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endParaRPr sz="2400">
              <a:solidFill>
                <a:srgbClr val="333399"/>
              </a:solidFill>
            </a:endParaRPr>
          </a:p>
          <a:p>
            <a:pPr marL="257161" lvl="0" indent="-257161">
              <a:lnSpc>
                <a:spcPct val="80000"/>
              </a:lnSpc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333399"/>
                </a:solidFill>
              </a:rPr>
              <a:t>We can build classifiers out of a naïve Bayes model using training data</a:t>
            </a:r>
          </a:p>
          <a:p>
            <a:pPr lvl="0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endParaRPr sz="2400">
              <a:solidFill>
                <a:srgbClr val="333399"/>
              </a:solidFill>
            </a:endParaRPr>
          </a:p>
          <a:p>
            <a:pPr marL="257161" lvl="0" indent="-257161">
              <a:lnSpc>
                <a:spcPct val="80000"/>
              </a:lnSpc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333399"/>
                </a:solidFill>
              </a:rPr>
              <a:t>Smoothing estimates is important in real systems</a:t>
            </a:r>
          </a:p>
          <a:p>
            <a:pPr lvl="0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endParaRPr sz="2400">
              <a:solidFill>
                <a:srgbClr val="333399"/>
              </a:solidFill>
            </a:endParaRPr>
          </a:p>
          <a:p>
            <a:pPr marL="257161" lvl="0" indent="-257161">
              <a:lnSpc>
                <a:spcPct val="80000"/>
              </a:lnSpc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333399"/>
                </a:solidFill>
              </a:rPr>
              <a:t>Classifier confidences are useful, when you can get them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400"/>
              <a:t>Precision vs. Recall</a:t>
            </a:r>
          </a:p>
        </p:txBody>
      </p:sp>
      <p:sp>
        <p:nvSpPr>
          <p:cNvPr id="662" name="Shape 66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382000" cy="4953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10015" lvl="0" indent="-210015" defTabSz="896111">
              <a:lnSpc>
                <a:spcPct val="80000"/>
              </a:lnSpc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r>
              <a:rPr sz="1960" dirty="0">
                <a:solidFill>
                  <a:srgbClr val="333399"/>
                </a:solidFill>
              </a:rPr>
              <a:t>Let’s say we want to classify web pages as</a:t>
            </a:r>
          </a:p>
          <a:p>
            <a:pPr marL="336024" lvl="0" indent="-336024" defTabSz="896111">
              <a:lnSpc>
                <a:spcPct val="80000"/>
              </a:lnSpc>
              <a:spcBef>
                <a:spcPts val="4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1960" dirty="0">
                <a:solidFill>
                  <a:srgbClr val="333399"/>
                </a:solidFill>
              </a:rPr>
              <a:t>	homepages or not</a:t>
            </a:r>
          </a:p>
          <a:p>
            <a:pPr marL="628046" lvl="1" indent="-180014" defTabSz="896111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1764" dirty="0"/>
              <a:t>In a test set of 1K pages, there are 3 homepages</a:t>
            </a:r>
            <a:endParaRPr sz="2744" dirty="0"/>
          </a:p>
          <a:p>
            <a:pPr marL="628046" lvl="1" indent="-180014" defTabSz="896111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1764" dirty="0"/>
              <a:t>Our classifier says they are all non-homepages</a:t>
            </a:r>
            <a:endParaRPr sz="2744" dirty="0"/>
          </a:p>
          <a:p>
            <a:pPr marL="628046" lvl="1" indent="-180014" defTabSz="896111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1764" dirty="0"/>
              <a:t>99.7 accuracy!</a:t>
            </a:r>
            <a:endParaRPr sz="2744" dirty="0"/>
          </a:p>
          <a:p>
            <a:pPr marL="628046" lvl="1" indent="-180014" defTabSz="896111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1764" dirty="0"/>
              <a:t>Need new measures for rare positive events</a:t>
            </a:r>
            <a:endParaRPr sz="2744" dirty="0"/>
          </a:p>
          <a:p>
            <a:pPr marL="336024" lvl="0" indent="-336024" defTabSz="896111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endParaRPr sz="1960" dirty="0">
              <a:solidFill>
                <a:srgbClr val="333399"/>
              </a:solidFill>
            </a:endParaRPr>
          </a:p>
          <a:p>
            <a:pPr marL="210015" lvl="0" indent="-210015" defTabSz="896111">
              <a:lnSpc>
                <a:spcPct val="80000"/>
              </a:lnSpc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r>
              <a:rPr sz="1960" dirty="0">
                <a:solidFill>
                  <a:srgbClr val="333399"/>
                </a:solidFill>
              </a:rPr>
              <a:t>Precision: fraction of guessed positives which were actually positive</a:t>
            </a:r>
          </a:p>
          <a:p>
            <a:pPr marL="336024" lvl="0" indent="-336024" defTabSz="896111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endParaRPr sz="1960" dirty="0">
              <a:solidFill>
                <a:srgbClr val="333399"/>
              </a:solidFill>
            </a:endParaRPr>
          </a:p>
          <a:p>
            <a:pPr marL="210015" lvl="0" indent="-210015" defTabSz="896111">
              <a:lnSpc>
                <a:spcPct val="80000"/>
              </a:lnSpc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r>
              <a:rPr sz="1960" dirty="0">
                <a:solidFill>
                  <a:srgbClr val="333399"/>
                </a:solidFill>
              </a:rPr>
              <a:t>Recall: fraction of actual positives which were guessed as positive</a:t>
            </a:r>
          </a:p>
          <a:p>
            <a:pPr marL="336024" lvl="0" indent="-336024" defTabSz="896111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endParaRPr sz="1960" dirty="0">
              <a:solidFill>
                <a:srgbClr val="333399"/>
              </a:solidFill>
            </a:endParaRPr>
          </a:p>
          <a:p>
            <a:pPr marL="210015" lvl="0" indent="-210015" defTabSz="896111">
              <a:lnSpc>
                <a:spcPct val="80000"/>
              </a:lnSpc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r>
              <a:rPr sz="1960" dirty="0">
                <a:solidFill>
                  <a:srgbClr val="333399"/>
                </a:solidFill>
              </a:rPr>
              <a:t>Say we guess 5 homepages, of which 2 were actually homepages</a:t>
            </a:r>
          </a:p>
          <a:p>
            <a:pPr marL="628046" lvl="1" indent="-180014" defTabSz="896111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1764" dirty="0"/>
              <a:t>Precision: 2 correct / 5 guessed = 0.4</a:t>
            </a:r>
            <a:endParaRPr sz="2744" dirty="0"/>
          </a:p>
          <a:p>
            <a:pPr marL="628046" lvl="1" indent="-180014" defTabSz="896111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1764" dirty="0"/>
              <a:t>Recall: 2 correct / 3 true = 0.67</a:t>
            </a:r>
            <a:endParaRPr sz="2744" dirty="0"/>
          </a:p>
          <a:p>
            <a:pPr marL="728054" lvl="1" indent="-280022" defTabSz="896111">
              <a:lnSpc>
                <a:spcPct val="80000"/>
              </a:lnSpc>
              <a:spcBef>
                <a:spcPts val="6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endParaRPr sz="1764" dirty="0"/>
          </a:p>
          <a:p>
            <a:pPr marL="210015" lvl="0" indent="-210015" defTabSz="896111">
              <a:lnSpc>
                <a:spcPct val="80000"/>
              </a:lnSpc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r>
              <a:rPr sz="1960" dirty="0">
                <a:solidFill>
                  <a:srgbClr val="333399"/>
                </a:solidFill>
              </a:rPr>
              <a:t>Which is more important in customer support email automation?</a:t>
            </a:r>
          </a:p>
          <a:p>
            <a:pPr marL="210015" lvl="0" indent="-210015" defTabSz="896111">
              <a:lnSpc>
                <a:spcPct val="80000"/>
              </a:lnSpc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r>
              <a:rPr sz="1960" dirty="0">
                <a:solidFill>
                  <a:srgbClr val="333399"/>
                </a:solidFill>
              </a:rPr>
              <a:t>Which is more important in airport face recognition?</a:t>
            </a:r>
          </a:p>
        </p:txBody>
      </p:sp>
      <p:sp>
        <p:nvSpPr>
          <p:cNvPr id="663" name="Shape 663"/>
          <p:cNvSpPr/>
          <p:nvPr/>
        </p:nvSpPr>
        <p:spPr>
          <a:xfrm>
            <a:off x="6629400" y="1524000"/>
            <a:ext cx="2286000" cy="1905000"/>
          </a:xfrm>
          <a:prstGeom prst="rect">
            <a:avLst/>
          </a:prstGeom>
          <a:solidFill>
            <a:srgbClr val="FFFFFF"/>
          </a:solidFill>
          <a:ln>
            <a:solidFill/>
            <a:miter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664" name="Shape 664"/>
          <p:cNvSpPr/>
          <p:nvPr/>
        </p:nvSpPr>
        <p:spPr>
          <a:xfrm>
            <a:off x="6705600" y="1371600"/>
            <a:ext cx="533400" cy="646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2400"/>
              </a:spcBef>
              <a:defRPr sz="4000"/>
            </a:lvl1pPr>
          </a:lstStyle>
          <a:p>
            <a:pPr lvl="0">
              <a:defRPr sz="1800"/>
            </a:pPr>
            <a:r>
              <a:rPr sz="4000"/>
              <a:t>-</a:t>
            </a:r>
          </a:p>
        </p:txBody>
      </p:sp>
      <p:sp>
        <p:nvSpPr>
          <p:cNvPr id="665" name="Shape 665"/>
          <p:cNvSpPr/>
          <p:nvPr/>
        </p:nvSpPr>
        <p:spPr>
          <a:xfrm>
            <a:off x="7721600" y="2057400"/>
            <a:ext cx="812800" cy="812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0000">
              <a:alpha val="50195"/>
            </a:srgbClr>
          </a:solidFill>
          <a:ln>
            <a:solidFill/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666" name="Shape 666"/>
          <p:cNvSpPr/>
          <p:nvPr/>
        </p:nvSpPr>
        <p:spPr>
          <a:xfrm>
            <a:off x="7239000" y="2057400"/>
            <a:ext cx="838200" cy="838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3333FF">
              <a:alpha val="50195"/>
            </a:srgbClr>
          </a:solidFill>
          <a:ln>
            <a:solidFill/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667" name="Shape 667"/>
          <p:cNvSpPr/>
          <p:nvPr/>
        </p:nvSpPr>
        <p:spPr>
          <a:xfrm>
            <a:off x="7010400" y="2895599"/>
            <a:ext cx="12954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000"/>
              </a:spcBef>
              <a:defRPr>
                <a:solidFill>
                  <a:srgbClr val="3333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3333FF"/>
                </a:solidFill>
              </a:rPr>
              <a:t>guessed +</a:t>
            </a:r>
          </a:p>
        </p:txBody>
      </p:sp>
      <p:sp>
        <p:nvSpPr>
          <p:cNvPr id="668" name="Shape 668"/>
          <p:cNvSpPr/>
          <p:nvPr/>
        </p:nvSpPr>
        <p:spPr>
          <a:xfrm>
            <a:off x="7772400" y="1676399"/>
            <a:ext cx="12954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000"/>
              </a:spcBef>
              <a:defRPr>
                <a:solidFill>
                  <a:srgbClr val="CC0000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CC0000"/>
                </a:solidFill>
              </a:rPr>
              <a:t>actual +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6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6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6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6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66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66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66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2" grpId="1" build="p" bldLvl="5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400"/>
              <a:t>Precision vs. Recall</a:t>
            </a:r>
          </a:p>
        </p:txBody>
      </p:sp>
      <p:sp>
        <p:nvSpPr>
          <p:cNvPr id="671" name="Shape 671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5029200" cy="45259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00021" lvl="0" indent="-300021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333399"/>
                </a:solidFill>
              </a:rPr>
              <a:t>Precision/recall tradeoff</a:t>
            </a:r>
          </a:p>
          <a:p>
            <a:pPr marL="702093" lvl="1" indent="-244917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2400"/>
              <a:t>Often, you can trade off precision and recall</a:t>
            </a:r>
            <a:endParaRPr sz="2800"/>
          </a:p>
          <a:p>
            <a:pPr marL="702093" lvl="1" indent="-244917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2400"/>
              <a:t>Only works well with weakly calibrated classifiers</a:t>
            </a:r>
            <a:endParaRPr sz="2800"/>
          </a:p>
          <a:p>
            <a:pPr marL="742912" lvl="1" indent="-285737">
              <a:lnSpc>
                <a:spcPct val="90000"/>
              </a:lnSpc>
              <a:spcBef>
                <a:spcPts val="6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endParaRPr sz="2400"/>
          </a:p>
          <a:p>
            <a:pPr marL="300021" lvl="0" indent="-300021">
              <a:lnSpc>
                <a:spcPct val="90000"/>
              </a:lnSpc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333399"/>
                </a:solidFill>
              </a:rPr>
              <a:t>To summarize the tradeoff:</a:t>
            </a:r>
          </a:p>
          <a:p>
            <a:pPr marL="702093" lvl="1" indent="-244917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CC0000"/>
                </a:solidFill>
              </a:rPr>
              <a:t>Break-even point:</a:t>
            </a:r>
            <a:r>
              <a:rPr sz="2400"/>
              <a:t> precision value when p = r</a:t>
            </a:r>
            <a:endParaRPr sz="2800"/>
          </a:p>
          <a:p>
            <a:pPr marL="702093" lvl="1" indent="-244917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CC0000"/>
                </a:solidFill>
              </a:rPr>
              <a:t>F-measure:</a:t>
            </a:r>
            <a:r>
              <a:rPr sz="2400"/>
              <a:t> harmonic mean of p and r:</a:t>
            </a:r>
          </a:p>
        </p:txBody>
      </p:sp>
      <p:sp>
        <p:nvSpPr>
          <p:cNvPr id="672" name="Shape 672"/>
          <p:cNvSpPr/>
          <p:nvPr/>
        </p:nvSpPr>
        <p:spPr>
          <a:xfrm>
            <a:off x="6521450" y="3633787"/>
            <a:ext cx="2165351" cy="1"/>
          </a:xfrm>
          <a:prstGeom prst="line">
            <a:avLst/>
          </a:prstGeom>
          <a:ln w="38100">
            <a:solidFill/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673" name="Shape 673"/>
          <p:cNvSpPr/>
          <p:nvPr/>
        </p:nvSpPr>
        <p:spPr>
          <a:xfrm flipV="1">
            <a:off x="6521450" y="1793875"/>
            <a:ext cx="0" cy="1839914"/>
          </a:xfrm>
          <a:prstGeom prst="line">
            <a:avLst/>
          </a:prstGeom>
          <a:ln w="38100">
            <a:solidFill/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674" name="image89.png" descr="txp_fi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73775" y="2030413"/>
            <a:ext cx="254000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5" name="image90.png" descr="txp_fi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39000" y="3810000"/>
            <a:ext cx="747713" cy="223839"/>
          </a:xfrm>
          <a:prstGeom prst="rect">
            <a:avLst/>
          </a:prstGeom>
          <a:ln w="12700">
            <a:miter lim="400000"/>
          </a:ln>
        </p:spPr>
      </p:pic>
      <p:sp>
        <p:nvSpPr>
          <p:cNvPr id="676" name="Shape 676"/>
          <p:cNvSpPr/>
          <p:nvPr/>
        </p:nvSpPr>
        <p:spPr>
          <a:xfrm>
            <a:off x="6629400" y="1828800"/>
            <a:ext cx="1981201" cy="1676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44" y="2250"/>
                  <a:pt x="2890" y="10330"/>
                  <a:pt x="4500" y="13439"/>
                </a:cubicBezTo>
                <a:cubicBezTo>
                  <a:pt x="6110" y="16548"/>
                  <a:pt x="6767" y="17345"/>
                  <a:pt x="9623" y="18716"/>
                </a:cubicBezTo>
                <a:cubicBezTo>
                  <a:pt x="12479" y="20086"/>
                  <a:pt x="19108" y="21007"/>
                  <a:pt x="21600" y="21600"/>
                </a:cubicBezTo>
              </a:path>
            </a:pathLst>
          </a:custGeom>
          <a:ln>
            <a:solidFill/>
            <a:round/>
          </a:ln>
        </p:spPr>
        <p:txBody>
          <a:bodyPr lIns="0" tIns="0" rIns="0" bIns="0"/>
          <a:lstStyle/>
          <a:p>
            <a:pPr lvl="0"/>
            <a:endParaRPr/>
          </a:p>
        </p:txBody>
      </p:sp>
      <p:pic>
        <p:nvPicPr>
          <p:cNvPr id="677" name="image91.png" descr="txp_fi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19400" y="5791200"/>
            <a:ext cx="2005014" cy="633413"/>
          </a:xfrm>
          <a:prstGeom prst="rect">
            <a:avLst/>
          </a:prstGeom>
          <a:ln w="12700">
            <a:miter lim="400000"/>
          </a:ln>
        </p:spPr>
      </p:pic>
      <p:sp>
        <p:nvSpPr>
          <p:cNvPr id="678" name="Shape 678"/>
          <p:cNvSpPr/>
          <p:nvPr/>
        </p:nvSpPr>
        <p:spPr>
          <a:xfrm flipV="1">
            <a:off x="6553200" y="1904999"/>
            <a:ext cx="1905001" cy="1752601"/>
          </a:xfrm>
          <a:prstGeom prst="line">
            <a:avLst/>
          </a:prstGeom>
          <a:ln>
            <a:solidFill/>
            <a:prstDash val="lgDash"/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679" name="image92.png" descr="txp_fi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077200" y="1600200"/>
            <a:ext cx="685800" cy="184150"/>
          </a:xfrm>
          <a:prstGeom prst="rect">
            <a:avLst/>
          </a:prstGeom>
          <a:ln w="12700">
            <a:miter lim="400000"/>
          </a:ln>
        </p:spPr>
      </p:pic>
      <p:sp>
        <p:nvSpPr>
          <p:cNvPr id="680" name="Shape 680"/>
          <p:cNvSpPr/>
          <p:nvPr/>
        </p:nvSpPr>
        <p:spPr>
          <a:xfrm>
            <a:off x="7094538" y="3011488"/>
            <a:ext cx="152401" cy="152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CC0000"/>
          </a:solidFill>
          <a:ln>
            <a:solidFill/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400"/>
              <a:t>Example: Spam Filter</a:t>
            </a:r>
          </a:p>
        </p:txBody>
      </p:sp>
      <p:sp>
        <p:nvSpPr>
          <p:cNvPr id="69" name="Shape 69"/>
          <p:cNvSpPr>
            <a:spLocks noGrp="1"/>
          </p:cNvSpPr>
          <p:nvPr>
            <p:ph type="body" idx="1"/>
          </p:nvPr>
        </p:nvSpPr>
        <p:spPr>
          <a:xfrm>
            <a:off x="304800" y="1447800"/>
            <a:ext cx="6553200" cy="5029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57161" lvl="0" indent="-257161">
              <a:lnSpc>
                <a:spcPct val="80000"/>
              </a:lnSpc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333399"/>
                </a:solidFill>
              </a:rPr>
              <a:t>Input: an email</a:t>
            </a:r>
          </a:p>
          <a:p>
            <a:pPr marL="257161" lvl="0" indent="-257161">
              <a:lnSpc>
                <a:spcPct val="80000"/>
              </a:lnSpc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333399"/>
                </a:solidFill>
              </a:rPr>
              <a:t>Output: spam/ham</a:t>
            </a:r>
          </a:p>
          <a:p>
            <a:pPr marL="742912" lvl="1" indent="-285737">
              <a:lnSpc>
                <a:spcPct val="80000"/>
              </a:lnSpc>
              <a:spcBef>
                <a:spcPts val="6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endParaRPr sz="2000"/>
          </a:p>
          <a:p>
            <a:pPr marL="257161" lvl="0" indent="-257161">
              <a:lnSpc>
                <a:spcPct val="80000"/>
              </a:lnSpc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333399"/>
                </a:solidFill>
              </a:rPr>
              <a:t>Setup:</a:t>
            </a:r>
          </a:p>
          <a:p>
            <a:pPr marL="661273" lvl="1" indent="-204097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2000"/>
              <a:t>Get a large collection of example emails, each labeled “spam” or “ham”</a:t>
            </a:r>
            <a:endParaRPr sz="2800"/>
          </a:p>
          <a:p>
            <a:pPr marL="661273" lvl="1" indent="-204097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2000"/>
              <a:t>Note: someone has to hand label all this data!</a:t>
            </a:r>
            <a:endParaRPr sz="2800"/>
          </a:p>
          <a:p>
            <a:pPr marL="661273" lvl="1" indent="-204097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2000"/>
              <a:t>Want to learn to predict labels of new, future emails</a:t>
            </a:r>
            <a:endParaRPr sz="2800"/>
          </a:p>
          <a:p>
            <a:pPr marL="742912" lvl="1" indent="-285737">
              <a:lnSpc>
                <a:spcPct val="80000"/>
              </a:lnSpc>
              <a:spcBef>
                <a:spcPts val="6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endParaRPr sz="2000"/>
          </a:p>
          <a:p>
            <a:pPr marL="257161" lvl="0" indent="-257161">
              <a:lnSpc>
                <a:spcPct val="80000"/>
              </a:lnSpc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333399"/>
                </a:solidFill>
              </a:rPr>
              <a:t>Features: The attributes used to make the ham / spam decision</a:t>
            </a:r>
            <a:endParaRPr sz="2000">
              <a:solidFill>
                <a:srgbClr val="333399"/>
              </a:solidFill>
            </a:endParaRPr>
          </a:p>
          <a:p>
            <a:pPr marL="661273" lvl="1" indent="-204097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2000"/>
              <a:t>Words: FREE!</a:t>
            </a:r>
            <a:endParaRPr sz="2800"/>
          </a:p>
          <a:p>
            <a:pPr marL="661273" lvl="1" indent="-204097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2000"/>
              <a:t>Text Patterns: $dd, CAPS</a:t>
            </a:r>
            <a:endParaRPr sz="2800"/>
          </a:p>
          <a:p>
            <a:pPr marL="661273" lvl="1" indent="-204097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2000"/>
              <a:t>Non-text: SenderInContacts</a:t>
            </a:r>
          </a:p>
          <a:p>
            <a:pPr marL="661273" lvl="1" indent="-204097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2000"/>
              <a:t>…</a:t>
            </a:r>
          </a:p>
        </p:txBody>
      </p:sp>
      <p:sp>
        <p:nvSpPr>
          <p:cNvPr id="70" name="Shape 70"/>
          <p:cNvSpPr/>
          <p:nvPr/>
        </p:nvSpPr>
        <p:spPr>
          <a:xfrm>
            <a:off x="8001000" y="1447799"/>
            <a:ext cx="3581400" cy="1548766"/>
          </a:xfrm>
          <a:prstGeom prst="rect">
            <a:avLst/>
          </a:prstGeom>
          <a:ln>
            <a:solidFill/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Dear Sir.</a:t>
            </a:r>
          </a:p>
          <a:p>
            <a:pPr lvl="0"/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First, I must solicit your confidence in this transaction, this is by virture of its nature as being utterly confidencial and top secret. …</a:t>
            </a:r>
          </a:p>
        </p:txBody>
      </p:sp>
      <p:sp>
        <p:nvSpPr>
          <p:cNvPr id="71" name="Shape 71"/>
          <p:cNvSpPr/>
          <p:nvPr/>
        </p:nvSpPr>
        <p:spPr>
          <a:xfrm>
            <a:off x="8001000" y="3048000"/>
            <a:ext cx="3505200" cy="1790066"/>
          </a:xfrm>
          <a:prstGeom prst="rect">
            <a:avLst/>
          </a:prstGeom>
          <a:ln>
            <a:solidFill/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TO BE REMOVED FROM FUTURE MAILINGS, SIMPLY REPLY TO THIS MESSAGE AND PUT "REMOVE" IN THE SUBJECT.</a:t>
            </a:r>
          </a:p>
          <a:p>
            <a:pPr lvl="0"/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99  MILLION EMAIL ADDRESSES</a:t>
            </a:r>
          </a:p>
          <a:p>
            <a:pPr lvl="0"/>
            <a:r>
              <a:rPr sz="1600">
                <a:latin typeface="Calibri"/>
                <a:ea typeface="Calibri"/>
                <a:cs typeface="Calibri"/>
                <a:sym typeface="Calibri"/>
              </a:rPr>
              <a:t>  FOR ONLY $99</a:t>
            </a:r>
          </a:p>
        </p:txBody>
      </p:sp>
      <p:sp>
        <p:nvSpPr>
          <p:cNvPr id="72" name="Shape 72"/>
          <p:cNvSpPr/>
          <p:nvPr/>
        </p:nvSpPr>
        <p:spPr>
          <a:xfrm>
            <a:off x="8001000" y="4876800"/>
            <a:ext cx="3505200" cy="1790066"/>
          </a:xfrm>
          <a:prstGeom prst="rect">
            <a:avLst/>
          </a:prstGeom>
          <a:ln>
            <a:solidFill/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600"/>
              <a:t>Ok, Iknow this is blatantly OT but I'm beginning to go insane. Had an old Dell Dimension XPS sitting in the corner and decided to put it to use, I know it was working pre being stuck in the corner, but when I plugged it in, hit the power nothing happened.</a:t>
            </a:r>
          </a:p>
        </p:txBody>
      </p:sp>
      <p:sp>
        <p:nvSpPr>
          <p:cNvPr id="73" name="Shape 73"/>
          <p:cNvSpPr/>
          <p:nvPr/>
        </p:nvSpPr>
        <p:spPr>
          <a:xfrm>
            <a:off x="7061200" y="5334000"/>
            <a:ext cx="635001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06" y="21600"/>
                </a:moveTo>
                <a:lnTo>
                  <a:pt x="21600" y="0"/>
                </a:lnTo>
                <a:lnTo>
                  <a:pt x="7490" y="14100"/>
                </a:lnTo>
                <a:lnTo>
                  <a:pt x="0" y="7650"/>
                </a:lnTo>
                <a:lnTo>
                  <a:pt x="6706" y="21600"/>
                </a:lnTo>
                <a:close/>
              </a:path>
            </a:pathLst>
          </a:custGeom>
          <a:solidFill>
            <a:srgbClr val="008000"/>
          </a:solidFill>
          <a:ln>
            <a:solidFill/>
            <a:round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74" name="Shape 74"/>
          <p:cNvSpPr/>
          <p:nvPr/>
        </p:nvSpPr>
        <p:spPr>
          <a:xfrm>
            <a:off x="7165974" y="1905000"/>
            <a:ext cx="454027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093"/>
                </a:moveTo>
                <a:lnTo>
                  <a:pt x="8450" y="11534"/>
                </a:lnTo>
                <a:lnTo>
                  <a:pt x="845" y="19083"/>
                </a:lnTo>
                <a:lnTo>
                  <a:pt x="3380" y="21600"/>
                </a:lnTo>
                <a:lnTo>
                  <a:pt x="10985" y="14050"/>
                </a:lnTo>
                <a:lnTo>
                  <a:pt x="18590" y="21600"/>
                </a:lnTo>
                <a:lnTo>
                  <a:pt x="21125" y="19083"/>
                </a:lnTo>
                <a:lnTo>
                  <a:pt x="13520" y="11534"/>
                </a:lnTo>
                <a:lnTo>
                  <a:pt x="21600" y="3093"/>
                </a:lnTo>
                <a:lnTo>
                  <a:pt x="18748" y="0"/>
                </a:lnTo>
                <a:lnTo>
                  <a:pt x="10985" y="9017"/>
                </a:lnTo>
                <a:lnTo>
                  <a:pt x="2852" y="0"/>
                </a:lnTo>
                <a:lnTo>
                  <a:pt x="0" y="3093"/>
                </a:lnTo>
                <a:close/>
              </a:path>
            </a:pathLst>
          </a:custGeom>
          <a:solidFill>
            <a:srgbClr val="CC0000"/>
          </a:solidFill>
          <a:ln>
            <a:solidFill/>
            <a:round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75" name="Shape 75"/>
          <p:cNvSpPr/>
          <p:nvPr/>
        </p:nvSpPr>
        <p:spPr>
          <a:xfrm>
            <a:off x="7162799" y="3505200"/>
            <a:ext cx="454027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093"/>
                </a:moveTo>
                <a:lnTo>
                  <a:pt x="8450" y="11534"/>
                </a:lnTo>
                <a:lnTo>
                  <a:pt x="845" y="19083"/>
                </a:lnTo>
                <a:lnTo>
                  <a:pt x="3380" y="21600"/>
                </a:lnTo>
                <a:lnTo>
                  <a:pt x="10985" y="14050"/>
                </a:lnTo>
                <a:lnTo>
                  <a:pt x="18590" y="21600"/>
                </a:lnTo>
                <a:lnTo>
                  <a:pt x="21125" y="19083"/>
                </a:lnTo>
                <a:lnTo>
                  <a:pt x="13520" y="11534"/>
                </a:lnTo>
                <a:lnTo>
                  <a:pt x="21600" y="3093"/>
                </a:lnTo>
                <a:lnTo>
                  <a:pt x="18748" y="0"/>
                </a:lnTo>
                <a:lnTo>
                  <a:pt x="10985" y="9017"/>
                </a:lnTo>
                <a:lnTo>
                  <a:pt x="2852" y="0"/>
                </a:lnTo>
                <a:lnTo>
                  <a:pt x="0" y="3093"/>
                </a:lnTo>
                <a:close/>
              </a:path>
            </a:pathLst>
          </a:custGeom>
          <a:solidFill>
            <a:srgbClr val="CC0000"/>
          </a:solidFill>
          <a:ln>
            <a:solidFill/>
            <a:round/>
          </a:ln>
        </p:spPr>
        <p:txBody>
          <a:bodyPr lIns="0" tIns="0" rIns="0" bIns="0"/>
          <a:lstStyle/>
          <a:p>
            <a:pPr lvl="0"/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3" animBg="1" advAuto="0"/>
      <p:bldP spid="74" grpId="1" animBg="1" advAuto="0"/>
      <p:bldP spid="75" grpId="2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400"/>
              <a:t>Example: Digit Recognition</a:t>
            </a:r>
          </a:p>
        </p:txBody>
      </p:sp>
      <p:sp>
        <p:nvSpPr>
          <p:cNvPr id="78" name="Shape 78"/>
          <p:cNvSpPr>
            <a:spLocks noGrp="1"/>
          </p:cNvSpPr>
          <p:nvPr>
            <p:ph type="body" idx="1"/>
          </p:nvPr>
        </p:nvSpPr>
        <p:spPr>
          <a:xfrm>
            <a:off x="457200" y="1570037"/>
            <a:ext cx="8001000" cy="45259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44303" lvl="0" indent="-244303" defTabSz="868680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280">
                <a:solidFill>
                  <a:srgbClr val="333399"/>
                </a:solidFill>
              </a:rPr>
              <a:t>Input: images / pixel grids</a:t>
            </a:r>
          </a:p>
          <a:p>
            <a:pPr marL="244303" lvl="0" indent="-244303" defTabSz="868680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280">
                <a:solidFill>
                  <a:srgbClr val="333399"/>
                </a:solidFill>
              </a:rPr>
              <a:t>Output: a digit 0-9</a:t>
            </a:r>
          </a:p>
          <a:p>
            <a:pPr marL="325737" lvl="0" indent="-325737" defTabSz="868680">
              <a:defRPr sz="1800">
                <a:solidFill>
                  <a:srgbClr val="000000"/>
                </a:solidFill>
              </a:defRPr>
            </a:pPr>
            <a:endParaRPr sz="2280">
              <a:solidFill>
                <a:srgbClr val="333399"/>
              </a:solidFill>
            </a:endParaRPr>
          </a:p>
          <a:p>
            <a:pPr marL="244303" lvl="0" indent="-244303" defTabSz="868680">
              <a:lnSpc>
                <a:spcPct val="80000"/>
              </a:lnSpc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280">
                <a:solidFill>
                  <a:srgbClr val="333399"/>
                </a:solidFill>
              </a:rPr>
              <a:t>Setup:</a:t>
            </a:r>
          </a:p>
          <a:p>
            <a:pPr marL="628210" lvl="1" indent="-193892" defTabSz="868680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1900"/>
              <a:t>Get a large collection of example images, each labeled with a digit</a:t>
            </a:r>
            <a:endParaRPr sz="2660"/>
          </a:p>
          <a:p>
            <a:pPr marL="628210" lvl="1" indent="-193892" defTabSz="868680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1900"/>
              <a:t>Note: someone has to hand label all this data!</a:t>
            </a:r>
            <a:endParaRPr sz="2660"/>
          </a:p>
          <a:p>
            <a:pPr marL="628210" lvl="1" indent="-193892" defTabSz="868680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1900"/>
              <a:t>Want to learn to predict labels of new, future digit images</a:t>
            </a:r>
            <a:endParaRPr sz="2660"/>
          </a:p>
          <a:p>
            <a:pPr marL="705767" lvl="1" indent="-271450" defTabSz="868680">
              <a:lnSpc>
                <a:spcPct val="80000"/>
              </a:lnSpc>
              <a:spcBef>
                <a:spcPts val="6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endParaRPr sz="1900"/>
          </a:p>
          <a:p>
            <a:pPr marL="705767" lvl="1" indent="-271450" defTabSz="868680">
              <a:lnSpc>
                <a:spcPct val="80000"/>
              </a:lnSpc>
              <a:spcBef>
                <a:spcPts val="6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endParaRPr sz="1900"/>
          </a:p>
          <a:p>
            <a:pPr marL="244303" lvl="0" indent="-244303" defTabSz="868680">
              <a:lnSpc>
                <a:spcPct val="80000"/>
              </a:lnSpc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280">
                <a:solidFill>
                  <a:srgbClr val="333399"/>
                </a:solidFill>
              </a:rPr>
              <a:t>Features: </a:t>
            </a:r>
            <a:r>
              <a:rPr sz="1900">
                <a:solidFill>
                  <a:srgbClr val="333399"/>
                </a:solidFill>
              </a:rPr>
              <a:t>The attributes used to make the digit decision</a:t>
            </a:r>
          </a:p>
          <a:p>
            <a:pPr marL="628210" lvl="1" indent="-193892" defTabSz="868680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1900"/>
              <a:t>Pixels: (6,8)=ON</a:t>
            </a:r>
            <a:endParaRPr sz="2660"/>
          </a:p>
          <a:p>
            <a:pPr marL="628210" lvl="1" indent="-193892" defTabSz="868680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1900"/>
              <a:t>Shape Patterns: NumComponents, AspectRatio, NumLoops</a:t>
            </a:r>
          </a:p>
          <a:p>
            <a:pPr marL="628210" lvl="1" indent="-193892" defTabSz="868680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1900"/>
              <a:t>…</a:t>
            </a:r>
          </a:p>
        </p:txBody>
      </p:sp>
      <p:pic>
        <p:nvPicPr>
          <p:cNvPr id="79" name="image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77400" y="1676400"/>
            <a:ext cx="508000" cy="57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image6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01200" y="2514600"/>
            <a:ext cx="544513" cy="598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image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55161" y="4267200"/>
            <a:ext cx="655639" cy="673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image8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593261" y="5414962"/>
            <a:ext cx="617539" cy="681039"/>
          </a:xfrm>
          <a:prstGeom prst="rect">
            <a:avLst/>
          </a:prstGeom>
          <a:ln w="12700">
            <a:miter lim="400000"/>
          </a:ln>
        </p:spPr>
      </p:pic>
      <p:pic>
        <p:nvPicPr>
          <p:cNvPr id="83" name="image9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601200" y="3352800"/>
            <a:ext cx="617538" cy="598488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Shape 84"/>
          <p:cNvSpPr/>
          <p:nvPr/>
        </p:nvSpPr>
        <p:spPr>
          <a:xfrm>
            <a:off x="10896600" y="1752599"/>
            <a:ext cx="38100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r>
              <a:t>0</a:t>
            </a:r>
          </a:p>
        </p:txBody>
      </p:sp>
      <p:sp>
        <p:nvSpPr>
          <p:cNvPr id="85" name="Shape 85"/>
          <p:cNvSpPr/>
          <p:nvPr/>
        </p:nvSpPr>
        <p:spPr>
          <a:xfrm>
            <a:off x="10896600" y="2590799"/>
            <a:ext cx="38100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r>
              <a:t>1</a:t>
            </a:r>
          </a:p>
        </p:txBody>
      </p:sp>
      <p:sp>
        <p:nvSpPr>
          <p:cNvPr id="86" name="Shape 86"/>
          <p:cNvSpPr/>
          <p:nvPr/>
        </p:nvSpPr>
        <p:spPr>
          <a:xfrm>
            <a:off x="10896600" y="3505199"/>
            <a:ext cx="38100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r>
              <a:t>2</a:t>
            </a:r>
          </a:p>
        </p:txBody>
      </p:sp>
      <p:sp>
        <p:nvSpPr>
          <p:cNvPr id="87" name="Shape 87"/>
          <p:cNvSpPr/>
          <p:nvPr/>
        </p:nvSpPr>
        <p:spPr>
          <a:xfrm>
            <a:off x="10896600" y="4419599"/>
            <a:ext cx="38100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r>
              <a:t>1</a:t>
            </a:r>
          </a:p>
        </p:txBody>
      </p:sp>
      <p:sp>
        <p:nvSpPr>
          <p:cNvPr id="88" name="Shape 88"/>
          <p:cNvSpPr/>
          <p:nvPr/>
        </p:nvSpPr>
        <p:spPr>
          <a:xfrm>
            <a:off x="10820400" y="5567362"/>
            <a:ext cx="60960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r>
              <a:t>??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1" animBg="1" advAuto="0"/>
      <p:bldP spid="85" grpId="2" animBg="1" advAuto="0"/>
      <p:bldP spid="86" grpId="3" animBg="1" advAuto="0"/>
      <p:bldP spid="87" grpId="4" animBg="1" advAuto="0"/>
      <p:bldP spid="88" grpId="5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400"/>
              <a:t>Other Classification Tasks</a:t>
            </a:r>
          </a:p>
        </p:txBody>
      </p:sp>
      <p:sp>
        <p:nvSpPr>
          <p:cNvPr id="91" name="Shape 91"/>
          <p:cNvSpPr>
            <a:spLocks noGrp="1"/>
          </p:cNvSpPr>
          <p:nvPr>
            <p:ph type="body" idx="1"/>
          </p:nvPr>
        </p:nvSpPr>
        <p:spPr>
          <a:xfrm>
            <a:off x="406400" y="1397000"/>
            <a:ext cx="7442200" cy="4729165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39160" lvl="0" indent="-239160" defTabSz="850391">
              <a:lnSpc>
                <a:spcPct val="80000"/>
              </a:lnSpc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232">
                <a:solidFill>
                  <a:srgbClr val="333399"/>
                </a:solidFill>
              </a:rPr>
              <a:t>Classification: given inputs x, predict labels (classes) y</a:t>
            </a:r>
          </a:p>
          <a:p>
            <a:pPr marL="318880" lvl="0" indent="-318880" defTabSz="850391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endParaRPr sz="2232">
              <a:solidFill>
                <a:srgbClr val="333399"/>
              </a:solidFill>
            </a:endParaRPr>
          </a:p>
          <a:p>
            <a:pPr marL="239160" lvl="0" indent="-239160" defTabSz="850391">
              <a:lnSpc>
                <a:spcPct val="80000"/>
              </a:lnSpc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232">
                <a:solidFill>
                  <a:srgbClr val="333399"/>
                </a:solidFill>
              </a:rPr>
              <a:t>Examples:</a:t>
            </a:r>
          </a:p>
          <a:p>
            <a:pPr marL="614984" lvl="1" indent="-189811" defTabSz="850391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1860"/>
              <a:t>Spam detection (input: document,</a:t>
            </a:r>
            <a:endParaRPr sz="2604"/>
          </a:p>
          <a:p>
            <a:pPr marL="265735" lvl="1" indent="159438" defTabSz="850391">
              <a:lnSpc>
                <a:spcPct val="80000"/>
              </a:lnSpc>
              <a:spcBef>
                <a:spcPts val="4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1860"/>
              <a:t>	classes: spam / ham)</a:t>
            </a:r>
            <a:endParaRPr sz="2604"/>
          </a:p>
          <a:p>
            <a:pPr marL="614984" lvl="1" indent="-189811" defTabSz="850391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1860"/>
              <a:t>OCR (input: images, classes: characters)</a:t>
            </a:r>
            <a:endParaRPr sz="2604"/>
          </a:p>
          <a:p>
            <a:pPr marL="614984" lvl="1" indent="-189811" defTabSz="850391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1860"/>
              <a:t>Medical diagnosis (input: symptoms,</a:t>
            </a:r>
            <a:endParaRPr sz="2604"/>
          </a:p>
          <a:p>
            <a:pPr marL="265735" lvl="1" indent="159438" defTabSz="850391">
              <a:lnSpc>
                <a:spcPct val="80000"/>
              </a:lnSpc>
              <a:spcBef>
                <a:spcPts val="4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1860"/>
              <a:t>	classes: diseases)</a:t>
            </a:r>
            <a:endParaRPr sz="2604"/>
          </a:p>
          <a:p>
            <a:pPr marL="614984" lvl="1" indent="-189811" defTabSz="850391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1860"/>
              <a:t>Automatic essay grading (input: document,</a:t>
            </a:r>
            <a:endParaRPr sz="2604"/>
          </a:p>
          <a:p>
            <a:pPr marL="265735" lvl="1" indent="159438" defTabSz="850391">
              <a:lnSpc>
                <a:spcPct val="80000"/>
              </a:lnSpc>
              <a:spcBef>
                <a:spcPts val="4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1860"/>
              <a:t>	classes: grades)</a:t>
            </a:r>
            <a:endParaRPr sz="2604"/>
          </a:p>
          <a:p>
            <a:pPr marL="614984" lvl="1" indent="-189811" defTabSz="850391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1860"/>
              <a:t>Fraud detection (input: account activity,</a:t>
            </a:r>
            <a:endParaRPr sz="2604"/>
          </a:p>
          <a:p>
            <a:pPr marL="265735" lvl="1" indent="159438" defTabSz="850391">
              <a:lnSpc>
                <a:spcPct val="80000"/>
              </a:lnSpc>
              <a:spcBef>
                <a:spcPts val="4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1860"/>
              <a:t>	classes: fraud / no fraud)</a:t>
            </a:r>
            <a:endParaRPr sz="2604"/>
          </a:p>
          <a:p>
            <a:pPr marL="614984" lvl="1" indent="-189811" defTabSz="850391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1860"/>
              <a:t>Customer service email routing</a:t>
            </a:r>
            <a:endParaRPr sz="2604"/>
          </a:p>
          <a:p>
            <a:pPr marL="614984" lvl="1" indent="-189811" defTabSz="850391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1860"/>
              <a:t>… many more</a:t>
            </a:r>
            <a:endParaRPr sz="2604"/>
          </a:p>
          <a:p>
            <a:pPr marL="690909" lvl="1" indent="-265735" defTabSz="850391">
              <a:lnSpc>
                <a:spcPct val="80000"/>
              </a:lnSpc>
              <a:spcBef>
                <a:spcPts val="6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endParaRPr sz="1860"/>
          </a:p>
          <a:p>
            <a:pPr marL="239160" lvl="0" indent="-239160" defTabSz="850391">
              <a:lnSpc>
                <a:spcPct val="80000"/>
              </a:lnSpc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232">
                <a:solidFill>
                  <a:srgbClr val="333399"/>
                </a:solidFill>
              </a:rPr>
              <a:t>Classification is an important commercial technology!</a:t>
            </a:r>
          </a:p>
        </p:txBody>
      </p:sp>
      <p:pic>
        <p:nvPicPr>
          <p:cNvPr id="92" name="image1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7118" y="1371600"/>
            <a:ext cx="5333762" cy="43681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400"/>
              <a:t>Model-Based Classification</a:t>
            </a:r>
          </a:p>
        </p:txBody>
      </p:sp>
      <p:pic>
        <p:nvPicPr>
          <p:cNvPr id="95" name="image1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24200" y="1307269"/>
            <a:ext cx="5943600" cy="50618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400"/>
              <a:t>Model-Based Classification</a:t>
            </a:r>
          </a:p>
        </p:txBody>
      </p:sp>
      <p:sp>
        <p:nvSpPr>
          <p:cNvPr id="98" name="Shape 98"/>
          <p:cNvSpPr>
            <a:spLocks noGrp="1"/>
          </p:cNvSpPr>
          <p:nvPr>
            <p:ph type="body" idx="1"/>
          </p:nvPr>
        </p:nvSpPr>
        <p:spPr>
          <a:xfrm>
            <a:off x="406400" y="1397000"/>
            <a:ext cx="5689600" cy="4729165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88020" lvl="0" indent="-288020" defTabSz="877823"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r>
              <a:rPr sz="2688">
                <a:solidFill>
                  <a:srgbClr val="333399"/>
                </a:solidFill>
              </a:rPr>
              <a:t>Model-based approach</a:t>
            </a:r>
          </a:p>
          <a:p>
            <a:pPr marL="674009" lvl="1" indent="-235120" defTabSz="877823">
              <a:spcBef>
                <a:spcPts val="5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2304"/>
              <a:t>Build a model (e.g. Bayes’ net) where both the label and features are random variables</a:t>
            </a:r>
            <a:endParaRPr sz="2688"/>
          </a:p>
          <a:p>
            <a:pPr marL="674009" lvl="1" indent="-235120" defTabSz="877823">
              <a:spcBef>
                <a:spcPts val="5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2304"/>
              <a:t>Instantiate any observed features</a:t>
            </a:r>
            <a:endParaRPr sz="2688"/>
          </a:p>
          <a:p>
            <a:pPr marL="674009" lvl="1" indent="-235120" defTabSz="877823">
              <a:spcBef>
                <a:spcPts val="5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2304"/>
              <a:t>Query for the distribution of the label conditioned on the features</a:t>
            </a:r>
            <a:endParaRPr sz="2688"/>
          </a:p>
          <a:p>
            <a:pPr marL="1975006" lvl="4" indent="-219445" defTabSz="877823"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endParaRPr sz="1919"/>
          </a:p>
          <a:p>
            <a:pPr marL="288020" lvl="0" indent="-288020" defTabSz="877823">
              <a:spcBef>
                <a:spcPts val="600"/>
              </a:spcBef>
              <a:defRPr sz="1800">
                <a:solidFill>
                  <a:srgbClr val="000000"/>
                </a:solidFill>
              </a:defRPr>
            </a:pPr>
            <a:r>
              <a:rPr sz="2688">
                <a:solidFill>
                  <a:srgbClr val="333399"/>
                </a:solidFill>
              </a:rPr>
              <a:t>Challenges</a:t>
            </a:r>
          </a:p>
          <a:p>
            <a:pPr marL="674009" lvl="1" indent="-235120" defTabSz="877823">
              <a:spcBef>
                <a:spcPts val="5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2304"/>
              <a:t>What structure should the BN have?</a:t>
            </a:r>
            <a:endParaRPr sz="2688"/>
          </a:p>
          <a:p>
            <a:pPr marL="674009" lvl="1" indent="-235120" defTabSz="877823">
              <a:spcBef>
                <a:spcPts val="5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2304"/>
              <a:t>How should we learn its parameters?</a:t>
            </a:r>
          </a:p>
        </p:txBody>
      </p:sp>
      <p:pic>
        <p:nvPicPr>
          <p:cNvPr id="99" name="image1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55587" y="1355225"/>
            <a:ext cx="5655413" cy="48164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4400"/>
              <a:t>Naïve Bayes for Digits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10972800" cy="480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41731" lvl="0" indent="-241731" defTabSz="859536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256">
                <a:solidFill>
                  <a:srgbClr val="333399"/>
                </a:solidFill>
              </a:rPr>
              <a:t>Naïve Bayes: Assume all features are independent effects of the label</a:t>
            </a:r>
          </a:p>
          <a:p>
            <a:pPr marL="1074365" lvl="2" indent="-214873" defTabSz="859536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endParaRPr sz="1504"/>
          </a:p>
          <a:p>
            <a:pPr marL="241731" lvl="0" indent="-241731" defTabSz="859536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256">
                <a:solidFill>
                  <a:srgbClr val="333399"/>
                </a:solidFill>
              </a:rPr>
              <a:t>Simple digit recognition version:</a:t>
            </a:r>
          </a:p>
          <a:p>
            <a:pPr marL="621597" lvl="1" indent="-191851" defTabSz="859536"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1879"/>
              <a:t>One feature (variable) F</a:t>
            </a:r>
            <a:r>
              <a:rPr sz="1879" baseline="-26212"/>
              <a:t>ij</a:t>
            </a:r>
            <a:r>
              <a:rPr sz="1879"/>
              <a:t> for each grid position &lt;i,j&gt;</a:t>
            </a:r>
            <a:endParaRPr sz="2632"/>
          </a:p>
          <a:p>
            <a:pPr marL="621597" lvl="1" indent="-191851" defTabSz="859536"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1879"/>
              <a:t>Feature values are on / off, based on whether intensity</a:t>
            </a:r>
            <a:endParaRPr sz="2632"/>
          </a:p>
          <a:p>
            <a:pPr marL="268592" lvl="1" indent="161152" defTabSz="859536">
              <a:spcBef>
                <a:spcPts val="4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1879"/>
              <a:t>	is more or less than 0.5 in underlying image</a:t>
            </a:r>
            <a:endParaRPr sz="2632"/>
          </a:p>
          <a:p>
            <a:pPr marL="621597" lvl="1" indent="-191851" defTabSz="859536"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1879"/>
              <a:t>Each input maps to a feature vector, e.g.</a:t>
            </a:r>
            <a:endParaRPr sz="2632"/>
          </a:p>
          <a:p>
            <a:pPr marL="698338" lvl="1" indent="-268592" defTabSz="859536">
              <a:spcBef>
                <a:spcPts val="6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endParaRPr sz="1879"/>
          </a:p>
          <a:p>
            <a:pPr marL="698338" lvl="1" indent="-268592" defTabSz="859536">
              <a:spcBef>
                <a:spcPts val="6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endParaRPr sz="1879"/>
          </a:p>
          <a:p>
            <a:pPr marL="621597" lvl="1" indent="-191851" defTabSz="859536"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r>
              <a:rPr sz="1879"/>
              <a:t>Here: lots of features, each is binary valued</a:t>
            </a:r>
            <a:endParaRPr sz="2632"/>
          </a:p>
          <a:p>
            <a:pPr marL="1504112" lvl="3" indent="-214873" defTabSz="859536">
              <a:spcBef>
                <a:spcPts val="400"/>
              </a:spcBef>
              <a:buClr>
                <a:srgbClr val="000000"/>
              </a:buClr>
              <a:defRPr sz="1800">
                <a:solidFill>
                  <a:srgbClr val="000000"/>
                </a:solidFill>
              </a:defRPr>
            </a:pPr>
            <a:endParaRPr sz="1128"/>
          </a:p>
          <a:p>
            <a:pPr marL="241731" lvl="0" indent="-241731" defTabSz="859536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256">
                <a:solidFill>
                  <a:srgbClr val="333399"/>
                </a:solidFill>
              </a:rPr>
              <a:t>Naïve Bayes model:</a:t>
            </a:r>
          </a:p>
          <a:p>
            <a:pPr marL="2363605" lvl="5" indent="-214873" defTabSz="859536">
              <a:spcBef>
                <a:spcPts val="400"/>
              </a:spcBef>
              <a:defRPr sz="1800">
                <a:solidFill>
                  <a:srgbClr val="000000"/>
                </a:solidFill>
              </a:defRPr>
            </a:pPr>
            <a:endParaRPr sz="1128">
              <a:latin typeface="Arial"/>
              <a:ea typeface="Arial"/>
              <a:cs typeface="Arial"/>
              <a:sym typeface="Arial"/>
            </a:endParaRPr>
          </a:p>
          <a:p>
            <a:pPr marL="241731" lvl="0" indent="-241731" defTabSz="859536">
              <a:spcBef>
                <a:spcPts val="500"/>
              </a:spcBef>
              <a:defRPr sz="1800">
                <a:solidFill>
                  <a:srgbClr val="000000"/>
                </a:solidFill>
              </a:defRPr>
            </a:pPr>
            <a:r>
              <a:rPr sz="2256">
                <a:solidFill>
                  <a:srgbClr val="333399"/>
                </a:solidFill>
              </a:rPr>
              <a:t>What do we need to learn?</a:t>
            </a:r>
          </a:p>
        </p:txBody>
      </p:sp>
      <p:pic>
        <p:nvPicPr>
          <p:cNvPr id="103" name="image1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1300" y="4114800"/>
            <a:ext cx="404814" cy="457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image13.png" descr="txp_fi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4713" y="4267200"/>
            <a:ext cx="6618287" cy="238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image14.png" descr="txp_fi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86162" y="5334000"/>
            <a:ext cx="5405438" cy="61436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8" name="Group 108"/>
          <p:cNvGrpSpPr/>
          <p:nvPr/>
        </p:nvGrpSpPr>
        <p:grpSpPr>
          <a:xfrm>
            <a:off x="10020300" y="1905000"/>
            <a:ext cx="533400" cy="533400"/>
            <a:chOff x="0" y="0"/>
            <a:chExt cx="533400" cy="533400"/>
          </a:xfrm>
        </p:grpSpPr>
        <p:sp>
          <p:nvSpPr>
            <p:cNvPr id="106" name="Shape 106"/>
            <p:cNvSpPr/>
            <p:nvPr/>
          </p:nvSpPr>
          <p:spPr>
            <a:xfrm>
              <a:off x="0" y="0"/>
              <a:ext cx="533400" cy="533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149443" y="87630"/>
              <a:ext cx="234514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>
                <a:defRPr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/>
              <a:r>
                <a:t>Y</a:t>
              </a:r>
            </a:p>
          </p:txBody>
        </p:sp>
      </p:grpSp>
      <p:grpSp>
        <p:nvGrpSpPr>
          <p:cNvPr id="111" name="Group 111"/>
          <p:cNvGrpSpPr/>
          <p:nvPr/>
        </p:nvGrpSpPr>
        <p:grpSpPr>
          <a:xfrm>
            <a:off x="9105900" y="3352800"/>
            <a:ext cx="533400" cy="533400"/>
            <a:chOff x="0" y="0"/>
            <a:chExt cx="533400" cy="533400"/>
          </a:xfrm>
        </p:grpSpPr>
        <p:sp>
          <p:nvSpPr>
            <p:cNvPr id="109" name="Shape 109"/>
            <p:cNvSpPr/>
            <p:nvPr/>
          </p:nvSpPr>
          <p:spPr>
            <a:xfrm>
              <a:off x="0" y="0"/>
              <a:ext cx="533400" cy="533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114673" y="65913"/>
              <a:ext cx="304054" cy="4015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ctr"/>
              <a:r>
                <a:rPr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baseline="-25000"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</p:grpSp>
      <p:grpSp>
        <p:nvGrpSpPr>
          <p:cNvPr id="114" name="Group 114"/>
          <p:cNvGrpSpPr/>
          <p:nvPr/>
        </p:nvGrpSpPr>
        <p:grpSpPr>
          <a:xfrm>
            <a:off x="10934700" y="3352800"/>
            <a:ext cx="533400" cy="533400"/>
            <a:chOff x="0" y="0"/>
            <a:chExt cx="533400" cy="533400"/>
          </a:xfrm>
        </p:grpSpPr>
        <p:sp>
          <p:nvSpPr>
            <p:cNvPr id="112" name="Shape 112"/>
            <p:cNvSpPr/>
            <p:nvPr/>
          </p:nvSpPr>
          <p:spPr>
            <a:xfrm>
              <a:off x="0" y="0"/>
              <a:ext cx="533400" cy="533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112998" y="65913"/>
              <a:ext cx="307404" cy="4015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ctr"/>
              <a:r>
                <a:rPr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baseline="-25000">
                  <a:latin typeface="Calibri"/>
                  <a:ea typeface="Calibri"/>
                  <a:cs typeface="Calibri"/>
                  <a:sym typeface="Calibri"/>
                </a:rPr>
                <a:t>n</a:t>
              </a:r>
            </a:p>
          </p:txBody>
        </p:sp>
      </p:grpSp>
      <p:sp>
        <p:nvSpPr>
          <p:cNvPr id="122" name="Shape 122"/>
          <p:cNvSpPr/>
          <p:nvPr/>
        </p:nvSpPr>
        <p:spPr>
          <a:xfrm>
            <a:off x="10432015" y="2401308"/>
            <a:ext cx="624370" cy="988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>
            <a:solidFill/>
            <a:round/>
            <a:tailEnd type="triangle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9517615" y="2401308"/>
            <a:ext cx="624370" cy="988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>
            <a:solidFill/>
            <a:round/>
            <a:tailEnd type="triangle"/>
          </a:ln>
        </p:spPr>
        <p:txBody>
          <a:bodyPr/>
          <a:lstStyle/>
          <a:p>
            <a:pPr lvl="0"/>
            <a:endParaRPr/>
          </a:p>
        </p:txBody>
      </p:sp>
      <p:grpSp>
        <p:nvGrpSpPr>
          <p:cNvPr id="119" name="Group 119"/>
          <p:cNvGrpSpPr/>
          <p:nvPr/>
        </p:nvGrpSpPr>
        <p:grpSpPr>
          <a:xfrm>
            <a:off x="9791700" y="3352800"/>
            <a:ext cx="533400" cy="533400"/>
            <a:chOff x="0" y="0"/>
            <a:chExt cx="533400" cy="533400"/>
          </a:xfrm>
        </p:grpSpPr>
        <p:sp>
          <p:nvSpPr>
            <p:cNvPr id="117" name="Shape 117"/>
            <p:cNvSpPr/>
            <p:nvPr/>
          </p:nvSpPr>
          <p:spPr>
            <a:xfrm>
              <a:off x="0" y="0"/>
              <a:ext cx="533400" cy="533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114673" y="65913"/>
              <a:ext cx="304054" cy="4015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lvl="0" algn="ctr"/>
              <a:r>
                <a:rPr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baseline="-25000"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</p:grpSp>
      <p:sp>
        <p:nvSpPr>
          <p:cNvPr id="124" name="Shape 124"/>
          <p:cNvSpPr/>
          <p:nvPr/>
        </p:nvSpPr>
        <p:spPr>
          <a:xfrm>
            <a:off x="10100741" y="2439862"/>
            <a:ext cx="143918" cy="9114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>
            <a:solidFill/>
            <a:round/>
            <a:tailEnd type="triangle"/>
          </a:ln>
        </p:spPr>
        <p:txBody>
          <a:bodyPr/>
          <a:lstStyle/>
          <a:p>
            <a:pPr lvl="0"/>
            <a:endParaRPr/>
          </a:p>
        </p:txBody>
      </p:sp>
      <p:pic>
        <p:nvPicPr>
          <p:cNvPr id="121" name="image15.png" descr="txp_fi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77500" y="3581400"/>
            <a:ext cx="307975" cy="555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BBE0E3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BBE0E3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BBE0E3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BBE0E3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2034</Words>
  <Application>Microsoft Macintosh PowerPoint</Application>
  <PresentationFormat>Widescreen</PresentationFormat>
  <Paragraphs>565</Paragraphs>
  <Slides>36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Calibri</vt:lpstr>
      <vt:lpstr>Courier New</vt:lpstr>
      <vt:lpstr>Helvetica</vt:lpstr>
      <vt:lpstr>Helvetica Neue</vt:lpstr>
      <vt:lpstr>Symbol</vt:lpstr>
      <vt:lpstr>Verdana</vt:lpstr>
      <vt:lpstr>Wingdings</vt:lpstr>
      <vt:lpstr>Arial</vt:lpstr>
      <vt:lpstr>Default</vt:lpstr>
      <vt:lpstr>CSE 317: Artificial Intelligence </vt:lpstr>
      <vt:lpstr>Machine Learning</vt:lpstr>
      <vt:lpstr>Classification</vt:lpstr>
      <vt:lpstr>Example: Spam Filter</vt:lpstr>
      <vt:lpstr>Example: Digit Recognition</vt:lpstr>
      <vt:lpstr>Other Classification Tasks</vt:lpstr>
      <vt:lpstr>Model-Based Classification</vt:lpstr>
      <vt:lpstr>Model-Based Classification</vt:lpstr>
      <vt:lpstr>Naïve Bayes for Digits</vt:lpstr>
      <vt:lpstr>General Naïve Bayes</vt:lpstr>
      <vt:lpstr>Inference for Naïve Bayes</vt:lpstr>
      <vt:lpstr>General Naïve Bayes</vt:lpstr>
      <vt:lpstr>Example: Conditional Probabilities</vt:lpstr>
      <vt:lpstr>A Spam Filter</vt:lpstr>
      <vt:lpstr>Naïve Bayes for Text</vt:lpstr>
      <vt:lpstr>Example: Spam Filtering</vt:lpstr>
      <vt:lpstr>Spam Example</vt:lpstr>
      <vt:lpstr>Training and Testing</vt:lpstr>
      <vt:lpstr>Important Concepts</vt:lpstr>
      <vt:lpstr>Generalization and Overfitting</vt:lpstr>
      <vt:lpstr>Overfitting</vt:lpstr>
      <vt:lpstr>Example: Overfitting</vt:lpstr>
      <vt:lpstr>Example: Overfitting</vt:lpstr>
      <vt:lpstr>Generalization and Overfitting</vt:lpstr>
      <vt:lpstr>Parameter Estimation</vt:lpstr>
      <vt:lpstr>Parameter Estimation</vt:lpstr>
      <vt:lpstr>Smoothing</vt:lpstr>
      <vt:lpstr>Maximum Likelihood?</vt:lpstr>
      <vt:lpstr>Unseen Events</vt:lpstr>
      <vt:lpstr>Laplace Smoothing</vt:lpstr>
      <vt:lpstr>Laplace Smoothing</vt:lpstr>
      <vt:lpstr>Real NB: Smoothing</vt:lpstr>
      <vt:lpstr>Tuning on Held-Out Data</vt:lpstr>
      <vt:lpstr>Summary</vt:lpstr>
      <vt:lpstr>Precision vs. Recall</vt:lpstr>
      <vt:lpstr>Precision vs. Recall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317: Artificial Intelligence </dc:title>
  <cp:lastModifiedBy>Microsoft Office User</cp:lastModifiedBy>
  <cp:revision>1</cp:revision>
  <dcterms:modified xsi:type="dcterms:W3CDTF">2020-11-28T11:47:20Z</dcterms:modified>
</cp:coreProperties>
</file>